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64" r:id="rId3"/>
    <p:sldId id="266" r:id="rId4"/>
    <p:sldId id="433" r:id="rId5"/>
    <p:sldId id="319" r:id="rId6"/>
    <p:sldId id="436" r:id="rId7"/>
    <p:sldId id="320" r:id="rId8"/>
    <p:sldId id="437" r:id="rId9"/>
    <p:sldId id="438" r:id="rId10"/>
    <p:sldId id="439" r:id="rId11"/>
    <p:sldId id="369" r:id="rId12"/>
    <p:sldId id="440" r:id="rId13"/>
    <p:sldId id="441" r:id="rId14"/>
    <p:sldId id="262" r:id="rId15"/>
    <p:sldId id="442" r:id="rId16"/>
    <p:sldId id="256" r:id="rId17"/>
    <p:sldId id="260" r:id="rId18"/>
    <p:sldId id="261" r:id="rId19"/>
    <p:sldId id="257" r:id="rId20"/>
    <p:sldId id="258" r:id="rId21"/>
    <p:sldId id="259" r:id="rId22"/>
    <p:sldId id="444" r:id="rId23"/>
    <p:sldId id="452" r:id="rId24"/>
    <p:sldId id="453" r:id="rId25"/>
    <p:sldId id="454" r:id="rId26"/>
    <p:sldId id="451" r:id="rId27"/>
    <p:sldId id="435" r:id="rId28"/>
    <p:sldId id="309" r:id="rId29"/>
    <p:sldId id="293" r:id="rId30"/>
    <p:sldId id="375" r:id="rId31"/>
    <p:sldId id="443" r:id="rId32"/>
    <p:sldId id="450" r:id="rId33"/>
    <p:sldId id="310" r:id="rId34"/>
    <p:sldId id="449" r:id="rId35"/>
    <p:sldId id="455" r:id="rId36"/>
    <p:sldId id="456" r:id="rId37"/>
    <p:sldId id="445" r:id="rId38"/>
    <p:sldId id="44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800" b="0" i="0" u="none" strike="noStrike" kern="1200" spc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dirty="0"/>
              <a:t>Number of Trap Nights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0" i="0" u="none" strike="noStrike" kern="1200" spc="0" baseline="0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Sheet1!$A$15:$A$22</c:f>
              <c:strCache>
                <c:ptCount val="8"/>
                <c:pt idx="0">
                  <c:v>Nassau</c:v>
                </c:pt>
                <c:pt idx="1">
                  <c:v>New York City</c:v>
                </c:pt>
                <c:pt idx="2">
                  <c:v>Fairfield</c:v>
                </c:pt>
                <c:pt idx="3">
                  <c:v>Westchester</c:v>
                </c:pt>
                <c:pt idx="4">
                  <c:v>Suffolk</c:v>
                </c:pt>
                <c:pt idx="5">
                  <c:v>Rockland</c:v>
                </c:pt>
                <c:pt idx="6">
                  <c:v>Putnam</c:v>
                </c:pt>
                <c:pt idx="7">
                  <c:v>New Haven</c:v>
                </c:pt>
              </c:strCache>
            </c:strRef>
          </c:cat>
          <c:val>
            <c:numRef>
              <c:f>Sheet1!$B$15:$B$22</c:f>
              <c:numCache>
                <c:formatCode>General</c:formatCode>
                <c:ptCount val="8"/>
                <c:pt idx="0">
                  <c:v>68</c:v>
                </c:pt>
                <c:pt idx="1">
                  <c:v>31</c:v>
                </c:pt>
                <c:pt idx="2">
                  <c:v>70</c:v>
                </c:pt>
                <c:pt idx="3">
                  <c:v>101</c:v>
                </c:pt>
                <c:pt idx="4">
                  <c:v>47</c:v>
                </c:pt>
                <c:pt idx="5">
                  <c:v>56</c:v>
                </c:pt>
                <c:pt idx="6">
                  <c:v>62</c:v>
                </c:pt>
                <c:pt idx="7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6F-40DD-A974-83FC1A8EDD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1542136"/>
        <c:axId val="-2032550296"/>
      </c:barChart>
      <c:catAx>
        <c:axId val="-2121542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2550296"/>
        <c:crosses val="autoZero"/>
        <c:auto val="1"/>
        <c:lblAlgn val="ctr"/>
        <c:lblOffset val="100"/>
        <c:noMultiLvlLbl val="0"/>
      </c:catAx>
      <c:valAx>
        <c:axId val="-2032550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1542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200" dirty="0"/>
              <a:t>BG Trapping</a:t>
            </a:r>
            <a:r>
              <a:rPr lang="en-US" sz="2200" baseline="0" dirty="0"/>
              <a:t> Method</a:t>
            </a:r>
            <a:endParaRPr lang="en-US" sz="2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Sheet1!$B$6:$B$8</c:f>
              <c:strCache>
                <c:ptCount val="3"/>
                <c:pt idx="0">
                  <c:v>BG Lure</c:v>
                </c:pt>
                <c:pt idx="1">
                  <c:v>BG + Octenol</c:v>
                </c:pt>
                <c:pt idx="2">
                  <c:v>BG + Octenol + Dry Ice</c:v>
                </c:pt>
              </c:strCache>
            </c:strRef>
          </c:cat>
          <c:val>
            <c:numRef>
              <c:f>Sheet1!$A$6:$A$8</c:f>
              <c:numCache>
                <c:formatCode>General</c:formatCode>
                <c:ptCount val="3"/>
                <c:pt idx="0">
                  <c:v>3430</c:v>
                </c:pt>
                <c:pt idx="1">
                  <c:v>322</c:v>
                </c:pt>
                <c:pt idx="2">
                  <c:v>282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91-4280-8794-8800C82E53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33077064"/>
        <c:axId val="-2034611848"/>
      </c:barChart>
      <c:catAx>
        <c:axId val="-2033077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4611848"/>
        <c:crosses val="autoZero"/>
        <c:auto val="1"/>
        <c:lblAlgn val="ctr"/>
        <c:lblOffset val="100"/>
        <c:noMultiLvlLbl val="0"/>
      </c:catAx>
      <c:valAx>
        <c:axId val="-2034611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33077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200"/>
              <a:t>Gravid Trapping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414288550695"/>
          <c:y val="0.16399583782836499"/>
          <c:w val="0.83842165802459601"/>
          <c:h val="0.72293191778001897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Sheet1!$B$11:$B$12</c:f>
              <c:strCache>
                <c:ptCount val="2"/>
                <c:pt idx="0">
                  <c:v>Hay Infusion</c:v>
                </c:pt>
                <c:pt idx="1">
                  <c:v>Rabbit Pellets</c:v>
                </c:pt>
              </c:strCache>
            </c:strRef>
          </c:cat>
          <c:val>
            <c:numRef>
              <c:f>Sheet1!$A$11:$A$12</c:f>
              <c:numCache>
                <c:formatCode>General</c:formatCode>
                <c:ptCount val="2"/>
                <c:pt idx="0">
                  <c:v>1120</c:v>
                </c:pt>
                <c:pt idx="1">
                  <c:v>819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76-4515-A0ED-9B9A7C297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9134872"/>
        <c:axId val="-2119144808"/>
      </c:barChart>
      <c:catAx>
        <c:axId val="-2119134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9144808"/>
        <c:crosses val="autoZero"/>
        <c:auto val="1"/>
        <c:lblAlgn val="ctr"/>
        <c:lblOffset val="100"/>
        <c:noMultiLvlLbl val="0"/>
      </c:catAx>
      <c:valAx>
        <c:axId val="-2119144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91348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696BE4-FFD4-49CE-8231-DBCD1602C427}" type="doc">
      <dgm:prSet loTypeId="urn:microsoft.com/office/officeart/2008/layout/Lin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75BC37EE-2212-4057-9790-E58701B27FC9}">
      <dgm:prSet/>
      <dgm:spPr/>
      <dgm:t>
        <a:bodyPr/>
        <a:lstStyle/>
        <a:p>
          <a:r>
            <a:rPr lang="en-US" dirty="0"/>
            <a:t>1st block: </a:t>
          </a:r>
          <a:r>
            <a:rPr lang="en-US" b="1" dirty="0"/>
            <a:t>Data management 101.</a:t>
          </a:r>
          <a:r>
            <a:rPr lang="en-US" dirty="0"/>
            <a:t> Good practices for data collection and data management</a:t>
          </a:r>
        </a:p>
      </dgm:t>
    </dgm:pt>
    <dgm:pt modelId="{B165FD3D-00DA-4DE7-98DA-3F1FC2C6E8CA}" type="parTrans" cxnId="{3BCF8479-048C-48EF-BA34-527CA288A29E}">
      <dgm:prSet/>
      <dgm:spPr/>
      <dgm:t>
        <a:bodyPr/>
        <a:lstStyle/>
        <a:p>
          <a:endParaRPr lang="en-US"/>
        </a:p>
      </dgm:t>
    </dgm:pt>
    <dgm:pt modelId="{EDC1B1A8-50AD-46FB-BAC9-7EF995AC29ED}" type="sibTrans" cxnId="{3BCF8479-048C-48EF-BA34-527CA288A29E}">
      <dgm:prSet/>
      <dgm:spPr/>
      <dgm:t>
        <a:bodyPr/>
        <a:lstStyle/>
        <a:p>
          <a:endParaRPr lang="en-US"/>
        </a:p>
      </dgm:t>
    </dgm:pt>
    <dgm:pt modelId="{3AE2358C-1559-4827-8133-73EBC80EA5FA}">
      <dgm:prSet/>
      <dgm:spPr/>
      <dgm:t>
        <a:bodyPr/>
        <a:lstStyle/>
        <a:p>
          <a:r>
            <a:rPr lang="en-US" dirty="0"/>
            <a:t>2nd block: </a:t>
          </a:r>
          <a:r>
            <a:rPr lang="en-US" b="1" dirty="0"/>
            <a:t>Generalities of data analysis.</a:t>
          </a:r>
          <a:r>
            <a:rPr lang="en-US" dirty="0"/>
            <a:t> How to turn a spreadsheet into information.</a:t>
          </a:r>
        </a:p>
      </dgm:t>
    </dgm:pt>
    <dgm:pt modelId="{4BB6BEBD-0EE0-43D8-A238-D098FC06CA9A}" type="parTrans" cxnId="{635FB54A-5AA9-4C84-B800-79CD1A0EE063}">
      <dgm:prSet/>
      <dgm:spPr/>
      <dgm:t>
        <a:bodyPr/>
        <a:lstStyle/>
        <a:p>
          <a:endParaRPr lang="en-US"/>
        </a:p>
      </dgm:t>
    </dgm:pt>
    <dgm:pt modelId="{DAB10AD7-A926-4454-B3C0-2395B1A69089}" type="sibTrans" cxnId="{635FB54A-5AA9-4C84-B800-79CD1A0EE063}">
      <dgm:prSet/>
      <dgm:spPr/>
      <dgm:t>
        <a:bodyPr/>
        <a:lstStyle/>
        <a:p>
          <a:endParaRPr lang="en-US"/>
        </a:p>
      </dgm:t>
    </dgm:pt>
    <dgm:pt modelId="{A19601D5-25E7-438C-8A03-3526CDEDF320}">
      <dgm:prSet/>
      <dgm:spPr/>
      <dgm:t>
        <a:bodyPr/>
        <a:lstStyle/>
        <a:p>
          <a:endParaRPr lang="en-US" dirty="0"/>
        </a:p>
      </dgm:t>
    </dgm:pt>
    <dgm:pt modelId="{B32A7BC5-3333-4F19-A4DE-2E1F707CBE0A}" type="parTrans" cxnId="{DA7D6DAD-21F1-4B82-9ED6-48263EA39F5D}">
      <dgm:prSet/>
      <dgm:spPr/>
      <dgm:t>
        <a:bodyPr/>
        <a:lstStyle/>
        <a:p>
          <a:endParaRPr lang="en-US"/>
        </a:p>
      </dgm:t>
    </dgm:pt>
    <dgm:pt modelId="{D0BEB4E1-BAA1-4955-BD21-CF7FEE0E04E1}" type="sibTrans" cxnId="{DA7D6DAD-21F1-4B82-9ED6-48263EA39F5D}">
      <dgm:prSet/>
      <dgm:spPr/>
      <dgm:t>
        <a:bodyPr/>
        <a:lstStyle/>
        <a:p>
          <a:endParaRPr lang="en-US"/>
        </a:p>
      </dgm:t>
    </dgm:pt>
    <dgm:pt modelId="{EEC9E485-9219-4D1D-8353-207AC03A8053}" type="pres">
      <dgm:prSet presAssocID="{FC696BE4-FFD4-49CE-8231-DBCD1602C427}" presName="vert0" presStyleCnt="0">
        <dgm:presLayoutVars>
          <dgm:dir/>
          <dgm:animOne val="branch"/>
          <dgm:animLvl val="lvl"/>
        </dgm:presLayoutVars>
      </dgm:prSet>
      <dgm:spPr/>
    </dgm:pt>
    <dgm:pt modelId="{F2FDBB14-4DA5-441A-B2DE-65B09A272BED}" type="pres">
      <dgm:prSet presAssocID="{75BC37EE-2212-4057-9790-E58701B27FC9}" presName="thickLine" presStyleLbl="alignNode1" presStyleIdx="0" presStyleCnt="3"/>
      <dgm:spPr/>
    </dgm:pt>
    <dgm:pt modelId="{57FAC818-8828-4CA2-B0FF-D18498B9A966}" type="pres">
      <dgm:prSet presAssocID="{75BC37EE-2212-4057-9790-E58701B27FC9}" presName="horz1" presStyleCnt="0"/>
      <dgm:spPr/>
    </dgm:pt>
    <dgm:pt modelId="{BC6E9151-72B6-4621-AFA9-D985B5F950B9}" type="pres">
      <dgm:prSet presAssocID="{75BC37EE-2212-4057-9790-E58701B27FC9}" presName="tx1" presStyleLbl="revTx" presStyleIdx="0" presStyleCnt="3"/>
      <dgm:spPr/>
    </dgm:pt>
    <dgm:pt modelId="{A5745D88-8BA3-45AE-93A4-FA63EBCD071F}" type="pres">
      <dgm:prSet presAssocID="{75BC37EE-2212-4057-9790-E58701B27FC9}" presName="vert1" presStyleCnt="0"/>
      <dgm:spPr/>
    </dgm:pt>
    <dgm:pt modelId="{0C4CCB04-1E8A-4179-8139-8E1AA9A2A987}" type="pres">
      <dgm:prSet presAssocID="{3AE2358C-1559-4827-8133-73EBC80EA5FA}" presName="thickLine" presStyleLbl="alignNode1" presStyleIdx="1" presStyleCnt="3"/>
      <dgm:spPr/>
    </dgm:pt>
    <dgm:pt modelId="{AA236617-F224-41DC-9659-7F53BDBAD2B9}" type="pres">
      <dgm:prSet presAssocID="{3AE2358C-1559-4827-8133-73EBC80EA5FA}" presName="horz1" presStyleCnt="0"/>
      <dgm:spPr/>
    </dgm:pt>
    <dgm:pt modelId="{B6CB9485-2880-40D8-9B23-5CAC4967141B}" type="pres">
      <dgm:prSet presAssocID="{3AE2358C-1559-4827-8133-73EBC80EA5FA}" presName="tx1" presStyleLbl="revTx" presStyleIdx="1" presStyleCnt="3"/>
      <dgm:spPr/>
    </dgm:pt>
    <dgm:pt modelId="{B5032776-4CF6-4FE9-954D-5AF278E8C886}" type="pres">
      <dgm:prSet presAssocID="{3AE2358C-1559-4827-8133-73EBC80EA5FA}" presName="vert1" presStyleCnt="0"/>
      <dgm:spPr/>
    </dgm:pt>
    <dgm:pt modelId="{9315A19A-ADDD-46C8-83C0-8129E25CC540}" type="pres">
      <dgm:prSet presAssocID="{A19601D5-25E7-438C-8A03-3526CDEDF320}" presName="thickLine" presStyleLbl="alignNode1" presStyleIdx="2" presStyleCnt="3"/>
      <dgm:spPr/>
    </dgm:pt>
    <dgm:pt modelId="{8A166654-C1D3-4159-8247-CF062A7484E9}" type="pres">
      <dgm:prSet presAssocID="{A19601D5-25E7-438C-8A03-3526CDEDF320}" presName="horz1" presStyleCnt="0"/>
      <dgm:spPr/>
    </dgm:pt>
    <dgm:pt modelId="{2721FCA0-D91D-47F8-BC58-B994C0AF079F}" type="pres">
      <dgm:prSet presAssocID="{A19601D5-25E7-438C-8A03-3526CDEDF320}" presName="tx1" presStyleLbl="revTx" presStyleIdx="2" presStyleCnt="3"/>
      <dgm:spPr/>
    </dgm:pt>
    <dgm:pt modelId="{32D927C0-22A2-4F92-A0D8-D285538A745C}" type="pres">
      <dgm:prSet presAssocID="{A19601D5-25E7-438C-8A03-3526CDEDF320}" presName="vert1" presStyleCnt="0"/>
      <dgm:spPr/>
    </dgm:pt>
  </dgm:ptLst>
  <dgm:cxnLst>
    <dgm:cxn modelId="{06AEDE0C-21C2-419B-B334-427E37160DBF}" type="presOf" srcId="{FC696BE4-FFD4-49CE-8231-DBCD1602C427}" destId="{EEC9E485-9219-4D1D-8353-207AC03A8053}" srcOrd="0" destOrd="0" presId="urn:microsoft.com/office/officeart/2008/layout/LinedList"/>
    <dgm:cxn modelId="{3AE53745-4BB8-42B1-ACDB-F856D34DD161}" type="presOf" srcId="{A19601D5-25E7-438C-8A03-3526CDEDF320}" destId="{2721FCA0-D91D-47F8-BC58-B994C0AF079F}" srcOrd="0" destOrd="0" presId="urn:microsoft.com/office/officeart/2008/layout/LinedList"/>
    <dgm:cxn modelId="{5206FE49-382A-48D5-8AB4-FCB5A16FC459}" type="presOf" srcId="{75BC37EE-2212-4057-9790-E58701B27FC9}" destId="{BC6E9151-72B6-4621-AFA9-D985B5F950B9}" srcOrd="0" destOrd="0" presId="urn:microsoft.com/office/officeart/2008/layout/LinedList"/>
    <dgm:cxn modelId="{635FB54A-5AA9-4C84-B800-79CD1A0EE063}" srcId="{FC696BE4-FFD4-49CE-8231-DBCD1602C427}" destId="{3AE2358C-1559-4827-8133-73EBC80EA5FA}" srcOrd="1" destOrd="0" parTransId="{4BB6BEBD-0EE0-43D8-A238-D098FC06CA9A}" sibTransId="{DAB10AD7-A926-4454-B3C0-2395B1A69089}"/>
    <dgm:cxn modelId="{3BCF8479-048C-48EF-BA34-527CA288A29E}" srcId="{FC696BE4-FFD4-49CE-8231-DBCD1602C427}" destId="{75BC37EE-2212-4057-9790-E58701B27FC9}" srcOrd="0" destOrd="0" parTransId="{B165FD3D-00DA-4DE7-98DA-3F1FC2C6E8CA}" sibTransId="{EDC1B1A8-50AD-46FB-BAC9-7EF995AC29ED}"/>
    <dgm:cxn modelId="{A059EEA9-6478-4876-85B6-98A3E06C95DE}" type="presOf" srcId="{3AE2358C-1559-4827-8133-73EBC80EA5FA}" destId="{B6CB9485-2880-40D8-9B23-5CAC4967141B}" srcOrd="0" destOrd="0" presId="urn:microsoft.com/office/officeart/2008/layout/LinedList"/>
    <dgm:cxn modelId="{DA7D6DAD-21F1-4B82-9ED6-48263EA39F5D}" srcId="{FC696BE4-FFD4-49CE-8231-DBCD1602C427}" destId="{A19601D5-25E7-438C-8A03-3526CDEDF320}" srcOrd="2" destOrd="0" parTransId="{B32A7BC5-3333-4F19-A4DE-2E1F707CBE0A}" sibTransId="{D0BEB4E1-BAA1-4955-BD21-CF7FEE0E04E1}"/>
    <dgm:cxn modelId="{A416126F-B9FE-4D34-8ECC-3AFF5E2401EA}" type="presParOf" srcId="{EEC9E485-9219-4D1D-8353-207AC03A8053}" destId="{F2FDBB14-4DA5-441A-B2DE-65B09A272BED}" srcOrd="0" destOrd="0" presId="urn:microsoft.com/office/officeart/2008/layout/LinedList"/>
    <dgm:cxn modelId="{36225F55-3F5C-4279-9B7D-E9C8E9EB08FE}" type="presParOf" srcId="{EEC9E485-9219-4D1D-8353-207AC03A8053}" destId="{57FAC818-8828-4CA2-B0FF-D18498B9A966}" srcOrd="1" destOrd="0" presId="urn:microsoft.com/office/officeart/2008/layout/LinedList"/>
    <dgm:cxn modelId="{B74FB3F1-6C81-4CED-A6D6-FF1C460DFC8A}" type="presParOf" srcId="{57FAC818-8828-4CA2-B0FF-D18498B9A966}" destId="{BC6E9151-72B6-4621-AFA9-D985B5F950B9}" srcOrd="0" destOrd="0" presId="urn:microsoft.com/office/officeart/2008/layout/LinedList"/>
    <dgm:cxn modelId="{20CADE3A-2FF1-4FFC-92C4-0D6F30DE49FC}" type="presParOf" srcId="{57FAC818-8828-4CA2-B0FF-D18498B9A966}" destId="{A5745D88-8BA3-45AE-93A4-FA63EBCD071F}" srcOrd="1" destOrd="0" presId="urn:microsoft.com/office/officeart/2008/layout/LinedList"/>
    <dgm:cxn modelId="{86703A7D-DB61-409A-AB5F-64BC135158F6}" type="presParOf" srcId="{EEC9E485-9219-4D1D-8353-207AC03A8053}" destId="{0C4CCB04-1E8A-4179-8139-8E1AA9A2A987}" srcOrd="2" destOrd="0" presId="urn:microsoft.com/office/officeart/2008/layout/LinedList"/>
    <dgm:cxn modelId="{992B4F5A-ED85-445A-9475-047FC135C40E}" type="presParOf" srcId="{EEC9E485-9219-4D1D-8353-207AC03A8053}" destId="{AA236617-F224-41DC-9659-7F53BDBAD2B9}" srcOrd="3" destOrd="0" presId="urn:microsoft.com/office/officeart/2008/layout/LinedList"/>
    <dgm:cxn modelId="{E31C773A-C151-4E21-912E-9C070D26FB1E}" type="presParOf" srcId="{AA236617-F224-41DC-9659-7F53BDBAD2B9}" destId="{B6CB9485-2880-40D8-9B23-5CAC4967141B}" srcOrd="0" destOrd="0" presId="urn:microsoft.com/office/officeart/2008/layout/LinedList"/>
    <dgm:cxn modelId="{1331921D-1CD8-4FF2-9DE8-4C4E52F33203}" type="presParOf" srcId="{AA236617-F224-41DC-9659-7F53BDBAD2B9}" destId="{B5032776-4CF6-4FE9-954D-5AF278E8C886}" srcOrd="1" destOrd="0" presId="urn:microsoft.com/office/officeart/2008/layout/LinedList"/>
    <dgm:cxn modelId="{01938665-AE50-4829-B218-56F07DD30380}" type="presParOf" srcId="{EEC9E485-9219-4D1D-8353-207AC03A8053}" destId="{9315A19A-ADDD-46C8-83C0-8129E25CC540}" srcOrd="4" destOrd="0" presId="urn:microsoft.com/office/officeart/2008/layout/LinedList"/>
    <dgm:cxn modelId="{B744ED09-7C52-4D54-BAFC-E10B7902ACD3}" type="presParOf" srcId="{EEC9E485-9219-4D1D-8353-207AC03A8053}" destId="{8A166654-C1D3-4159-8247-CF062A7484E9}" srcOrd="5" destOrd="0" presId="urn:microsoft.com/office/officeart/2008/layout/LinedList"/>
    <dgm:cxn modelId="{79EB7385-611A-4799-9EA3-5A4868419423}" type="presParOf" srcId="{8A166654-C1D3-4159-8247-CF062A7484E9}" destId="{2721FCA0-D91D-47F8-BC58-B994C0AF079F}" srcOrd="0" destOrd="0" presId="urn:microsoft.com/office/officeart/2008/layout/LinedList"/>
    <dgm:cxn modelId="{D4876010-3931-4AE4-B452-EFC66B7C2415}" type="presParOf" srcId="{8A166654-C1D3-4159-8247-CF062A7484E9}" destId="{32D927C0-22A2-4F92-A0D8-D285538A745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F16623-394B-416A-80F9-D60D4588BB3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80A4594-E1CA-433B-B025-42A9ECA30348}">
      <dgm:prSet/>
      <dgm:spPr/>
      <dgm:t>
        <a:bodyPr/>
        <a:lstStyle/>
        <a:p>
          <a:r>
            <a:rPr lang="en-US"/>
            <a:t>Think ahead!</a:t>
          </a:r>
        </a:p>
      </dgm:t>
    </dgm:pt>
    <dgm:pt modelId="{5B2254A5-FFB4-453F-8655-3B90681C8192}" type="parTrans" cxnId="{8D5E69B3-02CD-44BF-933E-B2680B0F357E}">
      <dgm:prSet/>
      <dgm:spPr/>
      <dgm:t>
        <a:bodyPr/>
        <a:lstStyle/>
        <a:p>
          <a:endParaRPr lang="en-US"/>
        </a:p>
      </dgm:t>
    </dgm:pt>
    <dgm:pt modelId="{A985D41C-517D-4896-9E2E-A0FA42A68EBD}" type="sibTrans" cxnId="{8D5E69B3-02CD-44BF-933E-B2680B0F357E}">
      <dgm:prSet/>
      <dgm:spPr/>
      <dgm:t>
        <a:bodyPr/>
        <a:lstStyle/>
        <a:p>
          <a:endParaRPr lang="en-US"/>
        </a:p>
      </dgm:t>
    </dgm:pt>
    <dgm:pt modelId="{F6EB715E-26DA-4D93-A411-7A020C953F0A}">
      <dgm:prSet/>
      <dgm:spPr/>
      <dgm:t>
        <a:bodyPr/>
        <a:lstStyle/>
        <a:p>
          <a:r>
            <a:rPr lang="en-US"/>
            <a:t>Unique information in each row and column</a:t>
          </a:r>
        </a:p>
      </dgm:t>
    </dgm:pt>
    <dgm:pt modelId="{247F1043-088F-4DB6-9858-4D1D8196A682}" type="parTrans" cxnId="{766252B4-5FDD-4483-9AEA-066BB55BC6A5}">
      <dgm:prSet/>
      <dgm:spPr/>
      <dgm:t>
        <a:bodyPr/>
        <a:lstStyle/>
        <a:p>
          <a:endParaRPr lang="en-US"/>
        </a:p>
      </dgm:t>
    </dgm:pt>
    <dgm:pt modelId="{E3F3F931-9DE4-4BD9-9347-39FC75FE318D}" type="sibTrans" cxnId="{766252B4-5FDD-4483-9AEA-066BB55BC6A5}">
      <dgm:prSet/>
      <dgm:spPr/>
      <dgm:t>
        <a:bodyPr/>
        <a:lstStyle/>
        <a:p>
          <a:endParaRPr lang="en-US"/>
        </a:p>
      </dgm:t>
    </dgm:pt>
    <dgm:pt modelId="{D215DBD3-02D9-4A76-8A55-5E6CAF86492C}">
      <dgm:prSet/>
      <dgm:spPr/>
      <dgm:t>
        <a:bodyPr/>
        <a:lstStyle/>
        <a:p>
          <a:r>
            <a:rPr lang="en-US"/>
            <a:t>Consistent column names, coded values and their meaning</a:t>
          </a:r>
        </a:p>
      </dgm:t>
    </dgm:pt>
    <dgm:pt modelId="{34B371A2-BB8F-44C5-BB5F-EA6B38531547}" type="parTrans" cxnId="{AA2C72B8-6B9F-4B2A-B40A-8E0D1910A805}">
      <dgm:prSet/>
      <dgm:spPr/>
      <dgm:t>
        <a:bodyPr/>
        <a:lstStyle/>
        <a:p>
          <a:endParaRPr lang="en-US"/>
        </a:p>
      </dgm:t>
    </dgm:pt>
    <dgm:pt modelId="{CD34512A-18C7-41FC-8EA3-0797DD1A4731}" type="sibTrans" cxnId="{AA2C72B8-6B9F-4B2A-B40A-8E0D1910A805}">
      <dgm:prSet/>
      <dgm:spPr/>
      <dgm:t>
        <a:bodyPr/>
        <a:lstStyle/>
        <a:p>
          <a:endParaRPr lang="en-US"/>
        </a:p>
      </dgm:t>
    </dgm:pt>
    <dgm:pt modelId="{B9F404D4-B556-47BD-9633-7BEBC0CC8474}">
      <dgm:prSet/>
      <dgm:spPr/>
      <dgm:t>
        <a:bodyPr/>
        <a:lstStyle/>
        <a:p>
          <a:r>
            <a:rPr lang="en-US"/>
            <a:t>Keep a “raw” database and a separate “clean” database</a:t>
          </a:r>
        </a:p>
      </dgm:t>
    </dgm:pt>
    <dgm:pt modelId="{2F5D906E-0AD6-45A9-9204-96279EC9F165}" type="parTrans" cxnId="{D182D6CF-988D-4341-86C1-DCAD784B58A6}">
      <dgm:prSet/>
      <dgm:spPr/>
      <dgm:t>
        <a:bodyPr/>
        <a:lstStyle/>
        <a:p>
          <a:endParaRPr lang="en-US"/>
        </a:p>
      </dgm:t>
    </dgm:pt>
    <dgm:pt modelId="{A9A426A4-D120-41A5-9D4D-83A0AF5E358E}" type="sibTrans" cxnId="{D182D6CF-988D-4341-86C1-DCAD784B58A6}">
      <dgm:prSet/>
      <dgm:spPr/>
      <dgm:t>
        <a:bodyPr/>
        <a:lstStyle/>
        <a:p>
          <a:endParaRPr lang="en-US"/>
        </a:p>
      </dgm:t>
    </dgm:pt>
    <dgm:pt modelId="{06692BF7-4553-47E4-A422-122934777E43}">
      <dgm:prSet/>
      <dgm:spPr/>
      <dgm:t>
        <a:bodyPr/>
        <a:lstStyle/>
        <a:p>
          <a:r>
            <a:rPr lang="en-US" dirty="0"/>
            <a:t>Create a data library (or dictionary)</a:t>
          </a:r>
        </a:p>
      </dgm:t>
    </dgm:pt>
    <dgm:pt modelId="{CD5B6E8A-0BC4-4612-8219-C21C714A4876}" type="parTrans" cxnId="{9458C7F7-1CBA-4103-8FDF-4B26303152FC}">
      <dgm:prSet/>
      <dgm:spPr/>
      <dgm:t>
        <a:bodyPr/>
        <a:lstStyle/>
        <a:p>
          <a:endParaRPr lang="en-US"/>
        </a:p>
      </dgm:t>
    </dgm:pt>
    <dgm:pt modelId="{21D32193-481C-4F8D-A148-17246336FD02}" type="sibTrans" cxnId="{9458C7F7-1CBA-4103-8FDF-4B26303152FC}">
      <dgm:prSet/>
      <dgm:spPr/>
      <dgm:t>
        <a:bodyPr/>
        <a:lstStyle/>
        <a:p>
          <a:endParaRPr lang="en-US"/>
        </a:p>
      </dgm:t>
    </dgm:pt>
    <dgm:pt modelId="{E3793897-A3DE-42B6-89EC-ED4607ACAD75}" type="pres">
      <dgm:prSet presAssocID="{56F16623-394B-416A-80F9-D60D4588BB3D}" presName="linear" presStyleCnt="0">
        <dgm:presLayoutVars>
          <dgm:animLvl val="lvl"/>
          <dgm:resizeHandles val="exact"/>
        </dgm:presLayoutVars>
      </dgm:prSet>
      <dgm:spPr/>
    </dgm:pt>
    <dgm:pt modelId="{85F78E05-2D84-493E-A1CE-CF3EA861A455}" type="pres">
      <dgm:prSet presAssocID="{380A4594-E1CA-433B-B025-42A9ECA3034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A93D940-A50B-4B00-9A85-AED7EC74C462}" type="pres">
      <dgm:prSet presAssocID="{A985D41C-517D-4896-9E2E-A0FA42A68EBD}" presName="spacer" presStyleCnt="0"/>
      <dgm:spPr/>
    </dgm:pt>
    <dgm:pt modelId="{A5B34200-7811-45AA-9561-50B7D21DAB6D}" type="pres">
      <dgm:prSet presAssocID="{F6EB715E-26DA-4D93-A411-7A020C953F0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10FC2F9-947A-4D39-BF2A-3E28D9FCB0E3}" type="pres">
      <dgm:prSet presAssocID="{E3F3F931-9DE4-4BD9-9347-39FC75FE318D}" presName="spacer" presStyleCnt="0"/>
      <dgm:spPr/>
    </dgm:pt>
    <dgm:pt modelId="{4637F8DB-4B50-4F24-AA31-5255D4809C6C}" type="pres">
      <dgm:prSet presAssocID="{D215DBD3-02D9-4A76-8A55-5E6CAF86492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FE71614-B3AC-429E-806C-693A0CD4BF2E}" type="pres">
      <dgm:prSet presAssocID="{CD34512A-18C7-41FC-8EA3-0797DD1A4731}" presName="spacer" presStyleCnt="0"/>
      <dgm:spPr/>
    </dgm:pt>
    <dgm:pt modelId="{0391621C-CF54-438D-8BA8-286BBF204BDC}" type="pres">
      <dgm:prSet presAssocID="{B9F404D4-B556-47BD-9633-7BEBC0CC847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9A2CBB0-D10E-4FC4-B000-7AC41B38FE55}" type="pres">
      <dgm:prSet presAssocID="{A9A426A4-D120-41A5-9D4D-83A0AF5E358E}" presName="spacer" presStyleCnt="0"/>
      <dgm:spPr/>
    </dgm:pt>
    <dgm:pt modelId="{0145BC96-DB2A-4F0E-85B7-23279DD412B2}" type="pres">
      <dgm:prSet presAssocID="{06692BF7-4553-47E4-A422-122934777E4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DD42290-4F45-443A-A330-46CBCB672F8B}" type="presOf" srcId="{56F16623-394B-416A-80F9-D60D4588BB3D}" destId="{E3793897-A3DE-42B6-89EC-ED4607ACAD75}" srcOrd="0" destOrd="0" presId="urn:microsoft.com/office/officeart/2005/8/layout/vList2"/>
    <dgm:cxn modelId="{3532F090-1312-4706-A6A8-148D1074AD4F}" type="presOf" srcId="{380A4594-E1CA-433B-B025-42A9ECA30348}" destId="{85F78E05-2D84-493E-A1CE-CF3EA861A455}" srcOrd="0" destOrd="0" presId="urn:microsoft.com/office/officeart/2005/8/layout/vList2"/>
    <dgm:cxn modelId="{DCEC8F97-5B0A-4DA1-B404-62B94D5ABC68}" type="presOf" srcId="{F6EB715E-26DA-4D93-A411-7A020C953F0A}" destId="{A5B34200-7811-45AA-9561-50B7D21DAB6D}" srcOrd="0" destOrd="0" presId="urn:microsoft.com/office/officeart/2005/8/layout/vList2"/>
    <dgm:cxn modelId="{8D5E69B3-02CD-44BF-933E-B2680B0F357E}" srcId="{56F16623-394B-416A-80F9-D60D4588BB3D}" destId="{380A4594-E1CA-433B-B025-42A9ECA30348}" srcOrd="0" destOrd="0" parTransId="{5B2254A5-FFB4-453F-8655-3B90681C8192}" sibTransId="{A985D41C-517D-4896-9E2E-A0FA42A68EBD}"/>
    <dgm:cxn modelId="{766252B4-5FDD-4483-9AEA-066BB55BC6A5}" srcId="{56F16623-394B-416A-80F9-D60D4588BB3D}" destId="{F6EB715E-26DA-4D93-A411-7A020C953F0A}" srcOrd="1" destOrd="0" parTransId="{247F1043-088F-4DB6-9858-4D1D8196A682}" sibTransId="{E3F3F931-9DE4-4BD9-9347-39FC75FE318D}"/>
    <dgm:cxn modelId="{AA2C72B8-6B9F-4B2A-B40A-8E0D1910A805}" srcId="{56F16623-394B-416A-80F9-D60D4588BB3D}" destId="{D215DBD3-02D9-4A76-8A55-5E6CAF86492C}" srcOrd="2" destOrd="0" parTransId="{34B371A2-BB8F-44C5-BB5F-EA6B38531547}" sibTransId="{CD34512A-18C7-41FC-8EA3-0797DD1A4731}"/>
    <dgm:cxn modelId="{B0946DB9-65F4-4422-AC98-C1E7E2A9FB97}" type="presOf" srcId="{D215DBD3-02D9-4A76-8A55-5E6CAF86492C}" destId="{4637F8DB-4B50-4F24-AA31-5255D4809C6C}" srcOrd="0" destOrd="0" presId="urn:microsoft.com/office/officeart/2005/8/layout/vList2"/>
    <dgm:cxn modelId="{342E95C9-B9A5-41BF-8882-0D9049B98196}" type="presOf" srcId="{B9F404D4-B556-47BD-9633-7BEBC0CC8474}" destId="{0391621C-CF54-438D-8BA8-286BBF204BDC}" srcOrd="0" destOrd="0" presId="urn:microsoft.com/office/officeart/2005/8/layout/vList2"/>
    <dgm:cxn modelId="{D182D6CF-988D-4341-86C1-DCAD784B58A6}" srcId="{56F16623-394B-416A-80F9-D60D4588BB3D}" destId="{B9F404D4-B556-47BD-9633-7BEBC0CC8474}" srcOrd="3" destOrd="0" parTransId="{2F5D906E-0AD6-45A9-9204-96279EC9F165}" sibTransId="{A9A426A4-D120-41A5-9D4D-83A0AF5E358E}"/>
    <dgm:cxn modelId="{0756E8D9-B416-401B-AE5F-5B5B9352FD62}" type="presOf" srcId="{06692BF7-4553-47E4-A422-122934777E43}" destId="{0145BC96-DB2A-4F0E-85B7-23279DD412B2}" srcOrd="0" destOrd="0" presId="urn:microsoft.com/office/officeart/2005/8/layout/vList2"/>
    <dgm:cxn modelId="{9458C7F7-1CBA-4103-8FDF-4B26303152FC}" srcId="{56F16623-394B-416A-80F9-D60D4588BB3D}" destId="{06692BF7-4553-47E4-A422-122934777E43}" srcOrd="4" destOrd="0" parTransId="{CD5B6E8A-0BC4-4612-8219-C21C714A4876}" sibTransId="{21D32193-481C-4F8D-A148-17246336FD02}"/>
    <dgm:cxn modelId="{E1FF34E6-BF73-49ED-9E33-A20D942ADD04}" type="presParOf" srcId="{E3793897-A3DE-42B6-89EC-ED4607ACAD75}" destId="{85F78E05-2D84-493E-A1CE-CF3EA861A455}" srcOrd="0" destOrd="0" presId="urn:microsoft.com/office/officeart/2005/8/layout/vList2"/>
    <dgm:cxn modelId="{553492B4-A6B5-4B32-A97E-E5488CE1A311}" type="presParOf" srcId="{E3793897-A3DE-42B6-89EC-ED4607ACAD75}" destId="{EA93D940-A50B-4B00-9A85-AED7EC74C462}" srcOrd="1" destOrd="0" presId="urn:microsoft.com/office/officeart/2005/8/layout/vList2"/>
    <dgm:cxn modelId="{EC30EEC5-D655-45EC-8C5E-15C56BBEA49D}" type="presParOf" srcId="{E3793897-A3DE-42B6-89EC-ED4607ACAD75}" destId="{A5B34200-7811-45AA-9561-50B7D21DAB6D}" srcOrd="2" destOrd="0" presId="urn:microsoft.com/office/officeart/2005/8/layout/vList2"/>
    <dgm:cxn modelId="{6C9B45FF-4448-4998-8279-FBC10C8C3C40}" type="presParOf" srcId="{E3793897-A3DE-42B6-89EC-ED4607ACAD75}" destId="{B10FC2F9-947A-4D39-BF2A-3E28D9FCB0E3}" srcOrd="3" destOrd="0" presId="urn:microsoft.com/office/officeart/2005/8/layout/vList2"/>
    <dgm:cxn modelId="{65F30A5B-957D-4DAC-A9A8-4A6A7C4B65AD}" type="presParOf" srcId="{E3793897-A3DE-42B6-89EC-ED4607ACAD75}" destId="{4637F8DB-4B50-4F24-AA31-5255D4809C6C}" srcOrd="4" destOrd="0" presId="urn:microsoft.com/office/officeart/2005/8/layout/vList2"/>
    <dgm:cxn modelId="{C44BECF5-3507-4AE7-8845-FB3199B2AD68}" type="presParOf" srcId="{E3793897-A3DE-42B6-89EC-ED4607ACAD75}" destId="{9FE71614-B3AC-429E-806C-693A0CD4BF2E}" srcOrd="5" destOrd="0" presId="urn:microsoft.com/office/officeart/2005/8/layout/vList2"/>
    <dgm:cxn modelId="{C0C12E97-CA59-4523-A13B-C6BF2C924584}" type="presParOf" srcId="{E3793897-A3DE-42B6-89EC-ED4607ACAD75}" destId="{0391621C-CF54-438D-8BA8-286BBF204BDC}" srcOrd="6" destOrd="0" presId="urn:microsoft.com/office/officeart/2005/8/layout/vList2"/>
    <dgm:cxn modelId="{695043A3-5F62-4D58-9F5B-18E3C8A391D8}" type="presParOf" srcId="{E3793897-A3DE-42B6-89EC-ED4607ACAD75}" destId="{F9A2CBB0-D10E-4FC4-B000-7AC41B38FE55}" srcOrd="7" destOrd="0" presId="urn:microsoft.com/office/officeart/2005/8/layout/vList2"/>
    <dgm:cxn modelId="{C3B5166C-A3E5-4FCF-A37E-2EDD1E2E55D7}" type="presParOf" srcId="{E3793897-A3DE-42B6-89EC-ED4607ACAD75}" destId="{0145BC96-DB2A-4F0E-85B7-23279DD412B2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837B47-57A0-42ED-A1C9-E4928BD676E3}" type="doc">
      <dgm:prSet loTypeId="urn:microsoft.com/office/officeart/2005/8/layout/hierarchy4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1CA72A-5B7D-4766-9CE2-ED386D20FA4C}">
      <dgm:prSet phldrT="[Text]"/>
      <dgm:spPr/>
      <dgm:t>
        <a:bodyPr/>
        <a:lstStyle/>
        <a:p>
          <a:r>
            <a:rPr lang="en-US" dirty="0"/>
            <a:t>Type of variables</a:t>
          </a:r>
        </a:p>
      </dgm:t>
    </dgm:pt>
    <dgm:pt modelId="{0B098373-BD0C-41DA-96C0-E099EE22DED4}" type="parTrans" cxnId="{5D4882D6-083F-47DE-B29C-E434D13EF3AC}">
      <dgm:prSet/>
      <dgm:spPr/>
      <dgm:t>
        <a:bodyPr/>
        <a:lstStyle/>
        <a:p>
          <a:endParaRPr lang="en-US"/>
        </a:p>
      </dgm:t>
    </dgm:pt>
    <dgm:pt modelId="{09F55349-CE5A-4EDC-8062-1D603828474C}" type="sibTrans" cxnId="{5D4882D6-083F-47DE-B29C-E434D13EF3AC}">
      <dgm:prSet/>
      <dgm:spPr/>
      <dgm:t>
        <a:bodyPr/>
        <a:lstStyle/>
        <a:p>
          <a:endParaRPr lang="en-US"/>
        </a:p>
      </dgm:t>
    </dgm:pt>
    <dgm:pt modelId="{8F8437C0-04C7-4E94-B68A-C4A99C4DDFC5}">
      <dgm:prSet phldrT="[Text]"/>
      <dgm:spPr/>
      <dgm:t>
        <a:bodyPr/>
        <a:lstStyle/>
        <a:p>
          <a:r>
            <a:rPr lang="en-US" dirty="0"/>
            <a:t>Numeric</a:t>
          </a:r>
        </a:p>
      </dgm:t>
    </dgm:pt>
    <dgm:pt modelId="{C60195AB-629E-4B5E-9A13-4C3681C09D73}" type="parTrans" cxnId="{7BA185B5-4C50-4BF3-A9AE-67EBE7B20110}">
      <dgm:prSet/>
      <dgm:spPr/>
      <dgm:t>
        <a:bodyPr/>
        <a:lstStyle/>
        <a:p>
          <a:endParaRPr lang="en-US"/>
        </a:p>
      </dgm:t>
    </dgm:pt>
    <dgm:pt modelId="{7C5ED4A5-59E8-4DFF-9BB8-6A3AD8A86F19}" type="sibTrans" cxnId="{7BA185B5-4C50-4BF3-A9AE-67EBE7B20110}">
      <dgm:prSet/>
      <dgm:spPr/>
      <dgm:t>
        <a:bodyPr/>
        <a:lstStyle/>
        <a:p>
          <a:endParaRPr lang="en-US"/>
        </a:p>
      </dgm:t>
    </dgm:pt>
    <dgm:pt modelId="{2AF2CDC9-3FE6-45F3-91A8-2D95008AFFE0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2853A988-49E1-4FC1-9247-A34C3451FA7A}" type="parTrans" cxnId="{3393950F-0B44-48F7-8C06-7DFF180069B7}">
      <dgm:prSet/>
      <dgm:spPr/>
      <dgm:t>
        <a:bodyPr/>
        <a:lstStyle/>
        <a:p>
          <a:endParaRPr lang="en-US"/>
        </a:p>
      </dgm:t>
    </dgm:pt>
    <dgm:pt modelId="{69793815-0F6B-412E-8914-8EDDCE5E1B95}" type="sibTrans" cxnId="{3393950F-0B44-48F7-8C06-7DFF180069B7}">
      <dgm:prSet/>
      <dgm:spPr/>
      <dgm:t>
        <a:bodyPr/>
        <a:lstStyle/>
        <a:p>
          <a:endParaRPr lang="en-US"/>
        </a:p>
      </dgm:t>
    </dgm:pt>
    <dgm:pt modelId="{250C46AF-E7F4-46FC-9D74-2D0DCEDB31A6}">
      <dgm:prSet/>
      <dgm:spPr/>
      <dgm:t>
        <a:bodyPr/>
        <a:lstStyle/>
        <a:p>
          <a:r>
            <a:rPr lang="en-US" dirty="0"/>
            <a:t>Nominal</a:t>
          </a:r>
        </a:p>
      </dgm:t>
    </dgm:pt>
    <dgm:pt modelId="{C9729EDE-3EC4-4B53-B9BE-B585F564F512}" type="parTrans" cxnId="{D72084A2-79B5-4655-8054-4868D0DAC50E}">
      <dgm:prSet/>
      <dgm:spPr/>
      <dgm:t>
        <a:bodyPr/>
        <a:lstStyle/>
        <a:p>
          <a:endParaRPr lang="en-US"/>
        </a:p>
      </dgm:t>
    </dgm:pt>
    <dgm:pt modelId="{ED00ABEC-1D9D-4F61-8C13-63CF62CCABCD}" type="sibTrans" cxnId="{D72084A2-79B5-4655-8054-4868D0DAC50E}">
      <dgm:prSet/>
      <dgm:spPr/>
      <dgm:t>
        <a:bodyPr/>
        <a:lstStyle/>
        <a:p>
          <a:endParaRPr lang="en-US"/>
        </a:p>
      </dgm:t>
    </dgm:pt>
    <dgm:pt modelId="{A17BA039-BAF9-4BC8-B7E1-4B805595060F}">
      <dgm:prSet/>
      <dgm:spPr/>
      <dgm:t>
        <a:bodyPr/>
        <a:lstStyle/>
        <a:p>
          <a:r>
            <a:rPr lang="en-US" dirty="0"/>
            <a:t>Ordinal</a:t>
          </a:r>
        </a:p>
      </dgm:t>
    </dgm:pt>
    <dgm:pt modelId="{BA423AE9-AF8B-4BE5-92CB-DEFC957F8B82}" type="parTrans" cxnId="{E79301C9-6F21-4387-888E-4AA9E64E3C7B}">
      <dgm:prSet/>
      <dgm:spPr/>
      <dgm:t>
        <a:bodyPr/>
        <a:lstStyle/>
        <a:p>
          <a:endParaRPr lang="en-US"/>
        </a:p>
      </dgm:t>
    </dgm:pt>
    <dgm:pt modelId="{71EF4C5A-91EC-483F-B269-E97704D708E1}" type="sibTrans" cxnId="{E79301C9-6F21-4387-888E-4AA9E64E3C7B}">
      <dgm:prSet/>
      <dgm:spPr/>
      <dgm:t>
        <a:bodyPr/>
        <a:lstStyle/>
        <a:p>
          <a:endParaRPr lang="en-US"/>
        </a:p>
      </dgm:t>
    </dgm:pt>
    <dgm:pt modelId="{8983C5AE-73C2-41F8-9C06-6460EC3D8073}">
      <dgm:prSet/>
      <dgm:spPr/>
      <dgm:t>
        <a:bodyPr/>
        <a:lstStyle/>
        <a:p>
          <a:r>
            <a:rPr lang="en-US" dirty="0"/>
            <a:t>Continuous</a:t>
          </a:r>
        </a:p>
      </dgm:t>
    </dgm:pt>
    <dgm:pt modelId="{AB4A17E5-06AA-4B33-B337-0D9A1574E6E9}" type="parTrans" cxnId="{D7CFC884-7E58-490E-B08B-9F5D345A0EF2}">
      <dgm:prSet/>
      <dgm:spPr/>
      <dgm:t>
        <a:bodyPr/>
        <a:lstStyle/>
        <a:p>
          <a:endParaRPr lang="en-US"/>
        </a:p>
      </dgm:t>
    </dgm:pt>
    <dgm:pt modelId="{C6DA605C-EE4F-46FC-871C-711C1E69B988}" type="sibTrans" cxnId="{D7CFC884-7E58-490E-B08B-9F5D345A0EF2}">
      <dgm:prSet/>
      <dgm:spPr/>
      <dgm:t>
        <a:bodyPr/>
        <a:lstStyle/>
        <a:p>
          <a:endParaRPr lang="en-US"/>
        </a:p>
      </dgm:t>
    </dgm:pt>
    <dgm:pt modelId="{FB5D6CB0-80E7-4ABD-9389-958011795311}">
      <dgm:prSet/>
      <dgm:spPr/>
      <dgm:t>
        <a:bodyPr/>
        <a:lstStyle/>
        <a:p>
          <a:r>
            <a:rPr lang="en-US" dirty="0"/>
            <a:t>Discrete (count)</a:t>
          </a:r>
        </a:p>
      </dgm:t>
    </dgm:pt>
    <dgm:pt modelId="{1C83B510-1E00-405A-BC65-927F6ADEAC4A}" type="parTrans" cxnId="{D866043B-5938-437E-8BF4-AE34F620F912}">
      <dgm:prSet/>
      <dgm:spPr/>
      <dgm:t>
        <a:bodyPr/>
        <a:lstStyle/>
        <a:p>
          <a:endParaRPr lang="en-US"/>
        </a:p>
      </dgm:t>
    </dgm:pt>
    <dgm:pt modelId="{19F8407F-DCCD-4613-AD5C-C94AEA6F4B26}" type="sibTrans" cxnId="{D866043B-5938-437E-8BF4-AE34F620F912}">
      <dgm:prSet/>
      <dgm:spPr/>
      <dgm:t>
        <a:bodyPr/>
        <a:lstStyle/>
        <a:p>
          <a:endParaRPr lang="en-US"/>
        </a:p>
      </dgm:t>
    </dgm:pt>
    <dgm:pt modelId="{C29509C7-DB7C-445F-8575-3FAFB129992F}" type="pres">
      <dgm:prSet presAssocID="{34837B47-57A0-42ED-A1C9-E4928BD676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F75C81-E8DE-4BDA-B253-F59A7DFC071D}" type="pres">
      <dgm:prSet presAssocID="{211CA72A-5B7D-4766-9CE2-ED386D20FA4C}" presName="vertOne" presStyleCnt="0"/>
      <dgm:spPr/>
    </dgm:pt>
    <dgm:pt modelId="{B425AFA3-C291-4ED3-B693-2B03BD27968E}" type="pres">
      <dgm:prSet presAssocID="{211CA72A-5B7D-4766-9CE2-ED386D20FA4C}" presName="txOne" presStyleLbl="node0" presStyleIdx="0" presStyleCnt="1" custLinFactY="-9858" custLinFactNeighborX="-44016" custLinFactNeighborY="-100000">
        <dgm:presLayoutVars>
          <dgm:chPref val="3"/>
        </dgm:presLayoutVars>
      </dgm:prSet>
      <dgm:spPr/>
    </dgm:pt>
    <dgm:pt modelId="{A290203E-B7DE-4E3B-90E4-8D3A47A2E2E4}" type="pres">
      <dgm:prSet presAssocID="{211CA72A-5B7D-4766-9CE2-ED386D20FA4C}" presName="parTransOne" presStyleCnt="0"/>
      <dgm:spPr/>
    </dgm:pt>
    <dgm:pt modelId="{C14AC063-DC57-4C81-B6AC-C66D72CF6317}" type="pres">
      <dgm:prSet presAssocID="{211CA72A-5B7D-4766-9CE2-ED386D20FA4C}" presName="horzOne" presStyleCnt="0"/>
      <dgm:spPr/>
    </dgm:pt>
    <dgm:pt modelId="{F842D0D7-CC43-4E53-BF82-40CF70E9BF24}" type="pres">
      <dgm:prSet presAssocID="{8F8437C0-04C7-4E94-B68A-C4A99C4DDFC5}" presName="vertTwo" presStyleCnt="0"/>
      <dgm:spPr/>
    </dgm:pt>
    <dgm:pt modelId="{C8054477-7920-4ACC-BE93-6E0B1D21ECE1}" type="pres">
      <dgm:prSet presAssocID="{8F8437C0-04C7-4E94-B68A-C4A99C4DDFC5}" presName="txTwo" presStyleLbl="node2" presStyleIdx="0" presStyleCnt="2">
        <dgm:presLayoutVars>
          <dgm:chPref val="3"/>
        </dgm:presLayoutVars>
      </dgm:prSet>
      <dgm:spPr/>
    </dgm:pt>
    <dgm:pt modelId="{BAAFFA46-14F6-4962-AE37-55A919D8624E}" type="pres">
      <dgm:prSet presAssocID="{8F8437C0-04C7-4E94-B68A-C4A99C4DDFC5}" presName="parTransTwo" presStyleCnt="0"/>
      <dgm:spPr/>
    </dgm:pt>
    <dgm:pt modelId="{CA0CB5FC-2E0E-4C7D-ABED-D03EA7AF2DB9}" type="pres">
      <dgm:prSet presAssocID="{8F8437C0-04C7-4E94-B68A-C4A99C4DDFC5}" presName="horzTwo" presStyleCnt="0"/>
      <dgm:spPr/>
    </dgm:pt>
    <dgm:pt modelId="{8D43C8E2-A701-4A9E-9958-4AD5536A6B24}" type="pres">
      <dgm:prSet presAssocID="{8983C5AE-73C2-41F8-9C06-6460EC3D8073}" presName="vertThree" presStyleCnt="0"/>
      <dgm:spPr/>
    </dgm:pt>
    <dgm:pt modelId="{AF2A0519-780E-492A-926A-6BCEBB3FFF4C}" type="pres">
      <dgm:prSet presAssocID="{8983C5AE-73C2-41F8-9C06-6460EC3D8073}" presName="txThree" presStyleLbl="node3" presStyleIdx="0" presStyleCnt="4">
        <dgm:presLayoutVars>
          <dgm:chPref val="3"/>
        </dgm:presLayoutVars>
      </dgm:prSet>
      <dgm:spPr/>
    </dgm:pt>
    <dgm:pt modelId="{5E283386-BA9C-4261-9BC0-B1E8FA3BBB58}" type="pres">
      <dgm:prSet presAssocID="{8983C5AE-73C2-41F8-9C06-6460EC3D8073}" presName="horzThree" presStyleCnt="0"/>
      <dgm:spPr/>
    </dgm:pt>
    <dgm:pt modelId="{0AFFB920-65DB-4F33-B2BF-7E2B8ADC6050}" type="pres">
      <dgm:prSet presAssocID="{C6DA605C-EE4F-46FC-871C-711C1E69B988}" presName="sibSpaceThree" presStyleCnt="0"/>
      <dgm:spPr/>
    </dgm:pt>
    <dgm:pt modelId="{052A71DE-82A7-44D3-8306-2C7751BD37D8}" type="pres">
      <dgm:prSet presAssocID="{FB5D6CB0-80E7-4ABD-9389-958011795311}" presName="vertThree" presStyleCnt="0"/>
      <dgm:spPr/>
    </dgm:pt>
    <dgm:pt modelId="{A5C0D749-AE1A-4772-952B-D58281757681}" type="pres">
      <dgm:prSet presAssocID="{FB5D6CB0-80E7-4ABD-9389-958011795311}" presName="txThree" presStyleLbl="node3" presStyleIdx="1" presStyleCnt="4">
        <dgm:presLayoutVars>
          <dgm:chPref val="3"/>
        </dgm:presLayoutVars>
      </dgm:prSet>
      <dgm:spPr/>
    </dgm:pt>
    <dgm:pt modelId="{42FAFB56-E6B2-4AC2-8BAE-2E1860BF452D}" type="pres">
      <dgm:prSet presAssocID="{FB5D6CB0-80E7-4ABD-9389-958011795311}" presName="horzThree" presStyleCnt="0"/>
      <dgm:spPr/>
    </dgm:pt>
    <dgm:pt modelId="{52D3C008-B443-49BA-AE9E-C8A6CAC6DA5E}" type="pres">
      <dgm:prSet presAssocID="{7C5ED4A5-59E8-4DFF-9BB8-6A3AD8A86F19}" presName="sibSpaceTwo" presStyleCnt="0"/>
      <dgm:spPr/>
    </dgm:pt>
    <dgm:pt modelId="{F5B2F92F-EE22-47D7-B24F-B3870D10C6E1}" type="pres">
      <dgm:prSet presAssocID="{2AF2CDC9-3FE6-45F3-91A8-2D95008AFFE0}" presName="vertTwo" presStyleCnt="0"/>
      <dgm:spPr/>
    </dgm:pt>
    <dgm:pt modelId="{1DFF7E68-8B3F-49B0-83BF-B59CBB602772}" type="pres">
      <dgm:prSet presAssocID="{2AF2CDC9-3FE6-45F3-91A8-2D95008AFFE0}" presName="txTwo" presStyleLbl="node2" presStyleIdx="1" presStyleCnt="2">
        <dgm:presLayoutVars>
          <dgm:chPref val="3"/>
        </dgm:presLayoutVars>
      </dgm:prSet>
      <dgm:spPr/>
    </dgm:pt>
    <dgm:pt modelId="{CF1B6FB3-FF58-4EE0-90C8-30E5A34B789F}" type="pres">
      <dgm:prSet presAssocID="{2AF2CDC9-3FE6-45F3-91A8-2D95008AFFE0}" presName="parTransTwo" presStyleCnt="0"/>
      <dgm:spPr/>
    </dgm:pt>
    <dgm:pt modelId="{82E480E5-AB72-4B44-A65E-D52F81C2FF05}" type="pres">
      <dgm:prSet presAssocID="{2AF2CDC9-3FE6-45F3-91A8-2D95008AFFE0}" presName="horzTwo" presStyleCnt="0"/>
      <dgm:spPr/>
    </dgm:pt>
    <dgm:pt modelId="{5F6C5A02-1B89-4D1E-8BAB-8F2629050A55}" type="pres">
      <dgm:prSet presAssocID="{250C46AF-E7F4-46FC-9D74-2D0DCEDB31A6}" presName="vertThree" presStyleCnt="0"/>
      <dgm:spPr/>
    </dgm:pt>
    <dgm:pt modelId="{4120B7E7-4302-4672-9761-205BFD2D6D1E}" type="pres">
      <dgm:prSet presAssocID="{250C46AF-E7F4-46FC-9D74-2D0DCEDB31A6}" presName="txThree" presStyleLbl="node3" presStyleIdx="2" presStyleCnt="4" custLinFactNeighborX="3614" custLinFactNeighborY="1134">
        <dgm:presLayoutVars>
          <dgm:chPref val="3"/>
        </dgm:presLayoutVars>
      </dgm:prSet>
      <dgm:spPr/>
    </dgm:pt>
    <dgm:pt modelId="{64E0359D-1C49-4530-8FF2-44A2F8261905}" type="pres">
      <dgm:prSet presAssocID="{250C46AF-E7F4-46FC-9D74-2D0DCEDB31A6}" presName="horzThree" presStyleCnt="0"/>
      <dgm:spPr/>
    </dgm:pt>
    <dgm:pt modelId="{B18CEB8C-23ED-4E9D-AD8A-9ECE930F5194}" type="pres">
      <dgm:prSet presAssocID="{ED00ABEC-1D9D-4F61-8C13-63CF62CCABCD}" presName="sibSpaceThree" presStyleCnt="0"/>
      <dgm:spPr/>
    </dgm:pt>
    <dgm:pt modelId="{AB411769-141A-4B4B-8A39-464B1AA89B03}" type="pres">
      <dgm:prSet presAssocID="{A17BA039-BAF9-4BC8-B7E1-4B805595060F}" presName="vertThree" presStyleCnt="0"/>
      <dgm:spPr/>
    </dgm:pt>
    <dgm:pt modelId="{B3B4E4E9-2F85-47DD-B369-CD787B30D6C7}" type="pres">
      <dgm:prSet presAssocID="{A17BA039-BAF9-4BC8-B7E1-4B805595060F}" presName="txThree" presStyleLbl="node3" presStyleIdx="3" presStyleCnt="4" custLinFactNeighborX="972" custLinFactNeighborY="1134">
        <dgm:presLayoutVars>
          <dgm:chPref val="3"/>
        </dgm:presLayoutVars>
      </dgm:prSet>
      <dgm:spPr/>
    </dgm:pt>
    <dgm:pt modelId="{409FA8B0-D701-4B2C-8907-D0EEAED7FD50}" type="pres">
      <dgm:prSet presAssocID="{A17BA039-BAF9-4BC8-B7E1-4B805595060F}" presName="horzThree" presStyleCnt="0"/>
      <dgm:spPr/>
    </dgm:pt>
  </dgm:ptLst>
  <dgm:cxnLst>
    <dgm:cxn modelId="{6F70E101-C80D-4363-8000-45566331F480}" type="presOf" srcId="{FB5D6CB0-80E7-4ABD-9389-958011795311}" destId="{A5C0D749-AE1A-4772-952B-D58281757681}" srcOrd="0" destOrd="0" presId="urn:microsoft.com/office/officeart/2005/8/layout/hierarchy4"/>
    <dgm:cxn modelId="{3393950F-0B44-48F7-8C06-7DFF180069B7}" srcId="{211CA72A-5B7D-4766-9CE2-ED386D20FA4C}" destId="{2AF2CDC9-3FE6-45F3-91A8-2D95008AFFE0}" srcOrd="1" destOrd="0" parTransId="{2853A988-49E1-4FC1-9247-A34C3451FA7A}" sibTransId="{69793815-0F6B-412E-8914-8EDDCE5E1B95}"/>
    <dgm:cxn modelId="{29A05133-3B5B-4D12-AAE1-CBC02F8B4528}" type="presOf" srcId="{2AF2CDC9-3FE6-45F3-91A8-2D95008AFFE0}" destId="{1DFF7E68-8B3F-49B0-83BF-B59CBB602772}" srcOrd="0" destOrd="0" presId="urn:microsoft.com/office/officeart/2005/8/layout/hierarchy4"/>
    <dgm:cxn modelId="{D866043B-5938-437E-8BF4-AE34F620F912}" srcId="{8F8437C0-04C7-4E94-B68A-C4A99C4DDFC5}" destId="{FB5D6CB0-80E7-4ABD-9389-958011795311}" srcOrd="1" destOrd="0" parTransId="{1C83B510-1E00-405A-BC65-927F6ADEAC4A}" sibTransId="{19F8407F-DCCD-4613-AD5C-C94AEA6F4B26}"/>
    <dgm:cxn modelId="{263EAE3E-4E9E-441B-A7DA-58735C9F059E}" type="presOf" srcId="{211CA72A-5B7D-4766-9CE2-ED386D20FA4C}" destId="{B425AFA3-C291-4ED3-B693-2B03BD27968E}" srcOrd="0" destOrd="0" presId="urn:microsoft.com/office/officeart/2005/8/layout/hierarchy4"/>
    <dgm:cxn modelId="{C8A16541-F753-4214-AB8F-A6F00A41C3F8}" type="presOf" srcId="{8983C5AE-73C2-41F8-9C06-6460EC3D8073}" destId="{AF2A0519-780E-492A-926A-6BCEBB3FFF4C}" srcOrd="0" destOrd="0" presId="urn:microsoft.com/office/officeart/2005/8/layout/hierarchy4"/>
    <dgm:cxn modelId="{513C937D-71D8-4E52-AEF7-692876264906}" type="presOf" srcId="{A17BA039-BAF9-4BC8-B7E1-4B805595060F}" destId="{B3B4E4E9-2F85-47DD-B369-CD787B30D6C7}" srcOrd="0" destOrd="0" presId="urn:microsoft.com/office/officeart/2005/8/layout/hierarchy4"/>
    <dgm:cxn modelId="{D7CFC884-7E58-490E-B08B-9F5D345A0EF2}" srcId="{8F8437C0-04C7-4E94-B68A-C4A99C4DDFC5}" destId="{8983C5AE-73C2-41F8-9C06-6460EC3D8073}" srcOrd="0" destOrd="0" parTransId="{AB4A17E5-06AA-4B33-B337-0D9A1574E6E9}" sibTransId="{C6DA605C-EE4F-46FC-871C-711C1E69B988}"/>
    <dgm:cxn modelId="{39803399-1880-4217-9251-A784F91BDE03}" type="presOf" srcId="{8F8437C0-04C7-4E94-B68A-C4A99C4DDFC5}" destId="{C8054477-7920-4ACC-BE93-6E0B1D21ECE1}" srcOrd="0" destOrd="0" presId="urn:microsoft.com/office/officeart/2005/8/layout/hierarchy4"/>
    <dgm:cxn modelId="{BBD7199C-D072-4000-905F-318FBCE31EEA}" type="presOf" srcId="{250C46AF-E7F4-46FC-9D74-2D0DCEDB31A6}" destId="{4120B7E7-4302-4672-9761-205BFD2D6D1E}" srcOrd="0" destOrd="0" presId="urn:microsoft.com/office/officeart/2005/8/layout/hierarchy4"/>
    <dgm:cxn modelId="{D72084A2-79B5-4655-8054-4868D0DAC50E}" srcId="{2AF2CDC9-3FE6-45F3-91A8-2D95008AFFE0}" destId="{250C46AF-E7F4-46FC-9D74-2D0DCEDB31A6}" srcOrd="0" destOrd="0" parTransId="{C9729EDE-3EC4-4B53-B9BE-B585F564F512}" sibTransId="{ED00ABEC-1D9D-4F61-8C13-63CF62CCABCD}"/>
    <dgm:cxn modelId="{7BA185B5-4C50-4BF3-A9AE-67EBE7B20110}" srcId="{211CA72A-5B7D-4766-9CE2-ED386D20FA4C}" destId="{8F8437C0-04C7-4E94-B68A-C4A99C4DDFC5}" srcOrd="0" destOrd="0" parTransId="{C60195AB-629E-4B5E-9A13-4C3681C09D73}" sibTransId="{7C5ED4A5-59E8-4DFF-9BB8-6A3AD8A86F19}"/>
    <dgm:cxn modelId="{FE6258BB-C882-451C-A582-BCCB7B86FA94}" type="presOf" srcId="{34837B47-57A0-42ED-A1C9-E4928BD676E3}" destId="{C29509C7-DB7C-445F-8575-3FAFB129992F}" srcOrd="0" destOrd="0" presId="urn:microsoft.com/office/officeart/2005/8/layout/hierarchy4"/>
    <dgm:cxn modelId="{E79301C9-6F21-4387-888E-4AA9E64E3C7B}" srcId="{2AF2CDC9-3FE6-45F3-91A8-2D95008AFFE0}" destId="{A17BA039-BAF9-4BC8-B7E1-4B805595060F}" srcOrd="1" destOrd="0" parTransId="{BA423AE9-AF8B-4BE5-92CB-DEFC957F8B82}" sibTransId="{71EF4C5A-91EC-483F-B269-E97704D708E1}"/>
    <dgm:cxn modelId="{5D4882D6-083F-47DE-B29C-E434D13EF3AC}" srcId="{34837B47-57A0-42ED-A1C9-E4928BD676E3}" destId="{211CA72A-5B7D-4766-9CE2-ED386D20FA4C}" srcOrd="0" destOrd="0" parTransId="{0B098373-BD0C-41DA-96C0-E099EE22DED4}" sibTransId="{09F55349-CE5A-4EDC-8062-1D603828474C}"/>
    <dgm:cxn modelId="{840B7024-BC66-4B8D-92F4-872BF220A363}" type="presParOf" srcId="{C29509C7-DB7C-445F-8575-3FAFB129992F}" destId="{17F75C81-E8DE-4BDA-B253-F59A7DFC071D}" srcOrd="0" destOrd="0" presId="urn:microsoft.com/office/officeart/2005/8/layout/hierarchy4"/>
    <dgm:cxn modelId="{1B624BEE-09AA-452D-AD15-989790D1803B}" type="presParOf" srcId="{17F75C81-E8DE-4BDA-B253-F59A7DFC071D}" destId="{B425AFA3-C291-4ED3-B693-2B03BD27968E}" srcOrd="0" destOrd="0" presId="urn:microsoft.com/office/officeart/2005/8/layout/hierarchy4"/>
    <dgm:cxn modelId="{3B122DAC-E263-4826-BBFD-7FCE8B572F58}" type="presParOf" srcId="{17F75C81-E8DE-4BDA-B253-F59A7DFC071D}" destId="{A290203E-B7DE-4E3B-90E4-8D3A47A2E2E4}" srcOrd="1" destOrd="0" presId="urn:microsoft.com/office/officeart/2005/8/layout/hierarchy4"/>
    <dgm:cxn modelId="{9E9149F0-B416-4A82-B109-E25FB9A4D384}" type="presParOf" srcId="{17F75C81-E8DE-4BDA-B253-F59A7DFC071D}" destId="{C14AC063-DC57-4C81-B6AC-C66D72CF6317}" srcOrd="2" destOrd="0" presId="urn:microsoft.com/office/officeart/2005/8/layout/hierarchy4"/>
    <dgm:cxn modelId="{1D514092-FCDC-4CA5-89B1-B544696A51B1}" type="presParOf" srcId="{C14AC063-DC57-4C81-B6AC-C66D72CF6317}" destId="{F842D0D7-CC43-4E53-BF82-40CF70E9BF24}" srcOrd="0" destOrd="0" presId="urn:microsoft.com/office/officeart/2005/8/layout/hierarchy4"/>
    <dgm:cxn modelId="{A614B88E-5734-40B8-B66A-1A45484BC860}" type="presParOf" srcId="{F842D0D7-CC43-4E53-BF82-40CF70E9BF24}" destId="{C8054477-7920-4ACC-BE93-6E0B1D21ECE1}" srcOrd="0" destOrd="0" presId="urn:microsoft.com/office/officeart/2005/8/layout/hierarchy4"/>
    <dgm:cxn modelId="{DFEDB8F6-A22C-43B1-87E6-6FDC283E86F4}" type="presParOf" srcId="{F842D0D7-CC43-4E53-BF82-40CF70E9BF24}" destId="{BAAFFA46-14F6-4962-AE37-55A919D8624E}" srcOrd="1" destOrd="0" presId="urn:microsoft.com/office/officeart/2005/8/layout/hierarchy4"/>
    <dgm:cxn modelId="{8AA44D40-6026-444E-A0B8-B7CA16552864}" type="presParOf" srcId="{F842D0D7-CC43-4E53-BF82-40CF70E9BF24}" destId="{CA0CB5FC-2E0E-4C7D-ABED-D03EA7AF2DB9}" srcOrd="2" destOrd="0" presId="urn:microsoft.com/office/officeart/2005/8/layout/hierarchy4"/>
    <dgm:cxn modelId="{8A1A007A-DE42-42D7-9A7A-BB1113E9EC40}" type="presParOf" srcId="{CA0CB5FC-2E0E-4C7D-ABED-D03EA7AF2DB9}" destId="{8D43C8E2-A701-4A9E-9958-4AD5536A6B24}" srcOrd="0" destOrd="0" presId="urn:microsoft.com/office/officeart/2005/8/layout/hierarchy4"/>
    <dgm:cxn modelId="{8F037157-4824-4104-BAA4-CC63BB25E788}" type="presParOf" srcId="{8D43C8E2-A701-4A9E-9958-4AD5536A6B24}" destId="{AF2A0519-780E-492A-926A-6BCEBB3FFF4C}" srcOrd="0" destOrd="0" presId="urn:microsoft.com/office/officeart/2005/8/layout/hierarchy4"/>
    <dgm:cxn modelId="{FD93F27E-CD1B-4710-8C26-0F2182265B22}" type="presParOf" srcId="{8D43C8E2-A701-4A9E-9958-4AD5536A6B24}" destId="{5E283386-BA9C-4261-9BC0-B1E8FA3BBB58}" srcOrd="1" destOrd="0" presId="urn:microsoft.com/office/officeart/2005/8/layout/hierarchy4"/>
    <dgm:cxn modelId="{51A89616-04DE-4EE9-8B0A-65F6D5F6BD96}" type="presParOf" srcId="{CA0CB5FC-2E0E-4C7D-ABED-D03EA7AF2DB9}" destId="{0AFFB920-65DB-4F33-B2BF-7E2B8ADC6050}" srcOrd="1" destOrd="0" presId="urn:microsoft.com/office/officeart/2005/8/layout/hierarchy4"/>
    <dgm:cxn modelId="{B58915A5-BA0C-41DF-B8B8-696DF35BE32E}" type="presParOf" srcId="{CA0CB5FC-2E0E-4C7D-ABED-D03EA7AF2DB9}" destId="{052A71DE-82A7-44D3-8306-2C7751BD37D8}" srcOrd="2" destOrd="0" presId="urn:microsoft.com/office/officeart/2005/8/layout/hierarchy4"/>
    <dgm:cxn modelId="{F1DCB67D-A515-4687-9411-189C90A35485}" type="presParOf" srcId="{052A71DE-82A7-44D3-8306-2C7751BD37D8}" destId="{A5C0D749-AE1A-4772-952B-D58281757681}" srcOrd="0" destOrd="0" presId="urn:microsoft.com/office/officeart/2005/8/layout/hierarchy4"/>
    <dgm:cxn modelId="{429DD19D-57E7-4A3B-A541-39975DE999B9}" type="presParOf" srcId="{052A71DE-82A7-44D3-8306-2C7751BD37D8}" destId="{42FAFB56-E6B2-4AC2-8BAE-2E1860BF452D}" srcOrd="1" destOrd="0" presId="urn:microsoft.com/office/officeart/2005/8/layout/hierarchy4"/>
    <dgm:cxn modelId="{D7D3DD19-EECD-49EA-8AFD-0E0E5CE58D34}" type="presParOf" srcId="{C14AC063-DC57-4C81-B6AC-C66D72CF6317}" destId="{52D3C008-B443-49BA-AE9E-C8A6CAC6DA5E}" srcOrd="1" destOrd="0" presId="urn:microsoft.com/office/officeart/2005/8/layout/hierarchy4"/>
    <dgm:cxn modelId="{D8DD22A5-7F63-4F9F-9FEC-DDFD850787E7}" type="presParOf" srcId="{C14AC063-DC57-4C81-B6AC-C66D72CF6317}" destId="{F5B2F92F-EE22-47D7-B24F-B3870D10C6E1}" srcOrd="2" destOrd="0" presId="urn:microsoft.com/office/officeart/2005/8/layout/hierarchy4"/>
    <dgm:cxn modelId="{F2D11954-05D4-49E6-AF71-99CE889A3961}" type="presParOf" srcId="{F5B2F92F-EE22-47D7-B24F-B3870D10C6E1}" destId="{1DFF7E68-8B3F-49B0-83BF-B59CBB602772}" srcOrd="0" destOrd="0" presId="urn:microsoft.com/office/officeart/2005/8/layout/hierarchy4"/>
    <dgm:cxn modelId="{199CB7DB-94DB-4E3A-985F-21255BBA5F7C}" type="presParOf" srcId="{F5B2F92F-EE22-47D7-B24F-B3870D10C6E1}" destId="{CF1B6FB3-FF58-4EE0-90C8-30E5A34B789F}" srcOrd="1" destOrd="0" presId="urn:microsoft.com/office/officeart/2005/8/layout/hierarchy4"/>
    <dgm:cxn modelId="{DD5734EA-030E-4F48-8586-95A2BC5DE9B6}" type="presParOf" srcId="{F5B2F92F-EE22-47D7-B24F-B3870D10C6E1}" destId="{82E480E5-AB72-4B44-A65E-D52F81C2FF05}" srcOrd="2" destOrd="0" presId="urn:microsoft.com/office/officeart/2005/8/layout/hierarchy4"/>
    <dgm:cxn modelId="{300DC1A5-F8D2-4540-9A25-ABAF60AE4102}" type="presParOf" srcId="{82E480E5-AB72-4B44-A65E-D52F81C2FF05}" destId="{5F6C5A02-1B89-4D1E-8BAB-8F2629050A55}" srcOrd="0" destOrd="0" presId="urn:microsoft.com/office/officeart/2005/8/layout/hierarchy4"/>
    <dgm:cxn modelId="{B8F805A1-B680-4DF9-A23B-CD15A82DD8D9}" type="presParOf" srcId="{5F6C5A02-1B89-4D1E-8BAB-8F2629050A55}" destId="{4120B7E7-4302-4672-9761-205BFD2D6D1E}" srcOrd="0" destOrd="0" presId="urn:microsoft.com/office/officeart/2005/8/layout/hierarchy4"/>
    <dgm:cxn modelId="{35ECF816-4C1F-48AF-A1C7-EBF55F809FA3}" type="presParOf" srcId="{5F6C5A02-1B89-4D1E-8BAB-8F2629050A55}" destId="{64E0359D-1C49-4530-8FF2-44A2F8261905}" srcOrd="1" destOrd="0" presId="urn:microsoft.com/office/officeart/2005/8/layout/hierarchy4"/>
    <dgm:cxn modelId="{1CD1E6AB-1671-45F7-A28C-AFA1C2C74BFD}" type="presParOf" srcId="{82E480E5-AB72-4B44-A65E-D52F81C2FF05}" destId="{B18CEB8C-23ED-4E9D-AD8A-9ECE930F5194}" srcOrd="1" destOrd="0" presId="urn:microsoft.com/office/officeart/2005/8/layout/hierarchy4"/>
    <dgm:cxn modelId="{DC6B4923-0E1D-473F-9921-8E1765EDC941}" type="presParOf" srcId="{82E480E5-AB72-4B44-A65E-D52F81C2FF05}" destId="{AB411769-141A-4B4B-8A39-464B1AA89B03}" srcOrd="2" destOrd="0" presId="urn:microsoft.com/office/officeart/2005/8/layout/hierarchy4"/>
    <dgm:cxn modelId="{DE0EC96E-8341-4168-913A-6DA7DA86E524}" type="presParOf" srcId="{AB411769-141A-4B4B-8A39-464B1AA89B03}" destId="{B3B4E4E9-2F85-47DD-B369-CD787B30D6C7}" srcOrd="0" destOrd="0" presId="urn:microsoft.com/office/officeart/2005/8/layout/hierarchy4"/>
    <dgm:cxn modelId="{22AA3022-B8E5-409F-AB27-51366F4605DC}" type="presParOf" srcId="{AB411769-141A-4B4B-8A39-464B1AA89B03}" destId="{409FA8B0-D701-4B2C-8907-D0EEAED7FD5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DBB14-4DA5-441A-B2DE-65B09A272BED}">
      <dsp:nvSpPr>
        <dsp:cNvPr id="0" name=""/>
        <dsp:cNvSpPr/>
      </dsp:nvSpPr>
      <dsp:spPr>
        <a:xfrm>
          <a:off x="0" y="2720"/>
          <a:ext cx="62690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E9151-72B6-4621-AFA9-D985B5F950B9}">
      <dsp:nvSpPr>
        <dsp:cNvPr id="0" name=""/>
        <dsp:cNvSpPr/>
      </dsp:nvSpPr>
      <dsp:spPr>
        <a:xfrm>
          <a:off x="0" y="2720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1st block: </a:t>
          </a:r>
          <a:r>
            <a:rPr lang="en-US" sz="3500" b="1" kern="1200" dirty="0"/>
            <a:t>Data management 101.</a:t>
          </a:r>
          <a:r>
            <a:rPr lang="en-US" sz="3500" kern="1200" dirty="0"/>
            <a:t> Good practices for data collection and data management</a:t>
          </a:r>
        </a:p>
      </dsp:txBody>
      <dsp:txXfrm>
        <a:off x="0" y="2720"/>
        <a:ext cx="6269038" cy="1855561"/>
      </dsp:txXfrm>
    </dsp:sp>
    <dsp:sp modelId="{0C4CCB04-1E8A-4179-8139-8E1AA9A2A987}">
      <dsp:nvSpPr>
        <dsp:cNvPr id="0" name=""/>
        <dsp:cNvSpPr/>
      </dsp:nvSpPr>
      <dsp:spPr>
        <a:xfrm>
          <a:off x="0" y="1858281"/>
          <a:ext cx="62690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CB9485-2880-40D8-9B23-5CAC4967141B}">
      <dsp:nvSpPr>
        <dsp:cNvPr id="0" name=""/>
        <dsp:cNvSpPr/>
      </dsp:nvSpPr>
      <dsp:spPr>
        <a:xfrm>
          <a:off x="0" y="1858281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2nd block: </a:t>
          </a:r>
          <a:r>
            <a:rPr lang="en-US" sz="3500" b="1" kern="1200" dirty="0"/>
            <a:t>Generalities of data analysis.</a:t>
          </a:r>
          <a:r>
            <a:rPr lang="en-US" sz="3500" kern="1200" dirty="0"/>
            <a:t> How to turn a spreadsheet into information.</a:t>
          </a:r>
        </a:p>
      </dsp:txBody>
      <dsp:txXfrm>
        <a:off x="0" y="1858281"/>
        <a:ext cx="6269038" cy="1855561"/>
      </dsp:txXfrm>
    </dsp:sp>
    <dsp:sp modelId="{9315A19A-ADDD-46C8-83C0-8129E25CC540}">
      <dsp:nvSpPr>
        <dsp:cNvPr id="0" name=""/>
        <dsp:cNvSpPr/>
      </dsp:nvSpPr>
      <dsp:spPr>
        <a:xfrm>
          <a:off x="0" y="3713843"/>
          <a:ext cx="6269038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21FCA0-D91D-47F8-BC58-B994C0AF079F}">
      <dsp:nvSpPr>
        <dsp:cNvPr id="0" name=""/>
        <dsp:cNvSpPr/>
      </dsp:nvSpPr>
      <dsp:spPr>
        <a:xfrm>
          <a:off x="0" y="3713843"/>
          <a:ext cx="6269038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</dsp:txBody>
      <dsp:txXfrm>
        <a:off x="0" y="3713843"/>
        <a:ext cx="6269038" cy="18555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78E05-2D84-493E-A1CE-CF3EA861A455}">
      <dsp:nvSpPr>
        <dsp:cNvPr id="0" name=""/>
        <dsp:cNvSpPr/>
      </dsp:nvSpPr>
      <dsp:spPr>
        <a:xfrm>
          <a:off x="0" y="672"/>
          <a:ext cx="6513603" cy="111230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Think ahead!</a:t>
          </a:r>
        </a:p>
      </dsp:txBody>
      <dsp:txXfrm>
        <a:off x="54298" y="54970"/>
        <a:ext cx="6405007" cy="1003708"/>
      </dsp:txXfrm>
    </dsp:sp>
    <dsp:sp modelId="{A5B34200-7811-45AA-9561-50B7D21DAB6D}">
      <dsp:nvSpPr>
        <dsp:cNvPr id="0" name=""/>
        <dsp:cNvSpPr/>
      </dsp:nvSpPr>
      <dsp:spPr>
        <a:xfrm>
          <a:off x="0" y="1193616"/>
          <a:ext cx="6513603" cy="1112304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Unique information in each row and column</a:t>
          </a:r>
        </a:p>
      </dsp:txBody>
      <dsp:txXfrm>
        <a:off x="54298" y="1247914"/>
        <a:ext cx="6405007" cy="1003708"/>
      </dsp:txXfrm>
    </dsp:sp>
    <dsp:sp modelId="{4637F8DB-4B50-4F24-AA31-5255D4809C6C}">
      <dsp:nvSpPr>
        <dsp:cNvPr id="0" name=""/>
        <dsp:cNvSpPr/>
      </dsp:nvSpPr>
      <dsp:spPr>
        <a:xfrm>
          <a:off x="0" y="2386560"/>
          <a:ext cx="6513603" cy="111230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Consistent column names, coded values and their meaning</a:t>
          </a:r>
        </a:p>
      </dsp:txBody>
      <dsp:txXfrm>
        <a:off x="54298" y="2440858"/>
        <a:ext cx="6405007" cy="1003708"/>
      </dsp:txXfrm>
    </dsp:sp>
    <dsp:sp modelId="{0391621C-CF54-438D-8BA8-286BBF204BDC}">
      <dsp:nvSpPr>
        <dsp:cNvPr id="0" name=""/>
        <dsp:cNvSpPr/>
      </dsp:nvSpPr>
      <dsp:spPr>
        <a:xfrm>
          <a:off x="0" y="3579505"/>
          <a:ext cx="6513603" cy="1112304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Keep a “raw” database and a separate “clean” database</a:t>
          </a:r>
        </a:p>
      </dsp:txBody>
      <dsp:txXfrm>
        <a:off x="54298" y="3633803"/>
        <a:ext cx="6405007" cy="1003708"/>
      </dsp:txXfrm>
    </dsp:sp>
    <dsp:sp modelId="{0145BC96-DB2A-4F0E-85B7-23279DD412B2}">
      <dsp:nvSpPr>
        <dsp:cNvPr id="0" name=""/>
        <dsp:cNvSpPr/>
      </dsp:nvSpPr>
      <dsp:spPr>
        <a:xfrm>
          <a:off x="0" y="4772449"/>
          <a:ext cx="6513603" cy="111230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 a data library (or dictionary)</a:t>
          </a:r>
        </a:p>
      </dsp:txBody>
      <dsp:txXfrm>
        <a:off x="54298" y="4826747"/>
        <a:ext cx="6405007" cy="1003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5AFA3-C291-4ED3-B693-2B03BD27968E}">
      <dsp:nvSpPr>
        <dsp:cNvPr id="0" name=""/>
        <dsp:cNvSpPr/>
      </dsp:nvSpPr>
      <dsp:spPr>
        <a:xfrm>
          <a:off x="0" y="0"/>
          <a:ext cx="8121999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Type of variables</a:t>
          </a:r>
        </a:p>
      </dsp:txBody>
      <dsp:txXfrm>
        <a:off x="50061" y="50061"/>
        <a:ext cx="8021877" cy="1609086"/>
      </dsp:txXfrm>
    </dsp:sp>
    <dsp:sp modelId="{C8054477-7920-4ACC-BE93-6E0B1D21ECE1}">
      <dsp:nvSpPr>
        <dsp:cNvPr id="0" name=""/>
        <dsp:cNvSpPr/>
      </dsp:nvSpPr>
      <dsp:spPr>
        <a:xfrm>
          <a:off x="3000" y="1854729"/>
          <a:ext cx="3979156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Numeric</a:t>
          </a:r>
        </a:p>
      </dsp:txBody>
      <dsp:txXfrm>
        <a:off x="53061" y="1904790"/>
        <a:ext cx="3879034" cy="1609086"/>
      </dsp:txXfrm>
    </dsp:sp>
    <dsp:sp modelId="{AF2A0519-780E-492A-926A-6BCEBB3FFF4C}">
      <dsp:nvSpPr>
        <dsp:cNvPr id="0" name=""/>
        <dsp:cNvSpPr/>
      </dsp:nvSpPr>
      <dsp:spPr>
        <a:xfrm>
          <a:off x="3000" y="3707511"/>
          <a:ext cx="1948656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Continuous</a:t>
          </a:r>
        </a:p>
      </dsp:txBody>
      <dsp:txXfrm>
        <a:off x="53061" y="3757572"/>
        <a:ext cx="1848534" cy="1609086"/>
      </dsp:txXfrm>
    </dsp:sp>
    <dsp:sp modelId="{A5C0D749-AE1A-4772-952B-D58281757681}">
      <dsp:nvSpPr>
        <dsp:cNvPr id="0" name=""/>
        <dsp:cNvSpPr/>
      </dsp:nvSpPr>
      <dsp:spPr>
        <a:xfrm>
          <a:off x="2033500" y="3707511"/>
          <a:ext cx="1948656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Discrete (count)</a:t>
          </a:r>
        </a:p>
      </dsp:txBody>
      <dsp:txXfrm>
        <a:off x="2083561" y="3757572"/>
        <a:ext cx="1848534" cy="1609086"/>
      </dsp:txXfrm>
    </dsp:sp>
    <dsp:sp modelId="{1DFF7E68-8B3F-49B0-83BF-B59CBB602772}">
      <dsp:nvSpPr>
        <dsp:cNvPr id="0" name=""/>
        <dsp:cNvSpPr/>
      </dsp:nvSpPr>
      <dsp:spPr>
        <a:xfrm>
          <a:off x="4145843" y="1854729"/>
          <a:ext cx="3979156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Categorical</a:t>
          </a:r>
        </a:p>
      </dsp:txBody>
      <dsp:txXfrm>
        <a:off x="4195904" y="1904790"/>
        <a:ext cx="3879034" cy="1609086"/>
      </dsp:txXfrm>
    </dsp:sp>
    <dsp:sp modelId="{4120B7E7-4302-4672-9761-205BFD2D6D1E}">
      <dsp:nvSpPr>
        <dsp:cNvPr id="0" name=""/>
        <dsp:cNvSpPr/>
      </dsp:nvSpPr>
      <dsp:spPr>
        <a:xfrm>
          <a:off x="4216267" y="3709458"/>
          <a:ext cx="1948656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Nominal</a:t>
          </a:r>
        </a:p>
      </dsp:txBody>
      <dsp:txXfrm>
        <a:off x="4266328" y="3759519"/>
        <a:ext cx="1848534" cy="1609086"/>
      </dsp:txXfrm>
    </dsp:sp>
    <dsp:sp modelId="{B3B4E4E9-2F85-47DD-B369-CD787B30D6C7}">
      <dsp:nvSpPr>
        <dsp:cNvPr id="0" name=""/>
        <dsp:cNvSpPr/>
      </dsp:nvSpPr>
      <dsp:spPr>
        <a:xfrm>
          <a:off x="6179343" y="3709458"/>
          <a:ext cx="1948656" cy="17092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Ordinal</a:t>
          </a:r>
        </a:p>
      </dsp:txBody>
      <dsp:txXfrm>
        <a:off x="6229404" y="3759519"/>
        <a:ext cx="1848534" cy="1609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1AED5-A5B2-445C-B8C0-A8A24C3E7C9F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C16DB4-89A9-4567-B9D9-FC845B65E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918CB-4EA9-4FEE-8934-12F7DFE04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628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– 3</a:t>
            </a:r>
            <a:r>
              <a:rPr lang="en-US" baseline="30000" dirty="0"/>
              <a:t>rd</a:t>
            </a:r>
            <a:r>
              <a:rPr lang="en-US" dirty="0"/>
              <a:t> block can be more interactive using Mosquito data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block: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 design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collect data on the field, common issues found in data collection (mosquito examples). Trade-off between quality of the data and including more sites.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Maria and Pilar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block: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management.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 data is “translated” into variables. Data entry in Excel, test for quality. 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Ángel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block: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Generalities of data interpretation.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 of data: binary (presence/absence)/ numeric (discrete: abundance/ continuous: climatic variables). Distinguish between the outcome and explanatory variables and types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analisis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depending on the outcome. Introduce the concept of models.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Pilar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block: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and applications of models.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models that include landscape variables and spatial dimension. Risk maps.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block: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 models.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 do we use the models to predict and walk through the data library, using models that include climatic variables as an example. Introduce R0 model.    </a:t>
            </a:r>
          </a:p>
          <a:p>
            <a:r>
              <a:rPr lang="es-A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ngel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4918CB-4EA9-4FEE-8934-12F7DFE04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68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328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918CB-4EA9-4FEE-8934-12F7DFE043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5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1st introduce </a:t>
            </a:r>
            <a:r>
              <a:rPr lang="es-AR" dirty="0" err="1"/>
              <a:t>the</a:t>
            </a:r>
            <a:r>
              <a:rPr lang="es-AR" dirty="0"/>
              <a:t> data – </a:t>
            </a:r>
            <a:r>
              <a:rPr lang="es-AR" dirty="0" err="1"/>
              <a:t>each</a:t>
            </a:r>
            <a:r>
              <a:rPr lang="es-AR" dirty="0"/>
              <a:t> </a:t>
            </a:r>
            <a:r>
              <a:rPr lang="es-AR" dirty="0" err="1"/>
              <a:t>database</a:t>
            </a:r>
            <a:r>
              <a:rPr lang="es-AR" dirty="0"/>
              <a:t> </a:t>
            </a:r>
            <a:r>
              <a:rPr lang="es-AR" dirty="0" err="1"/>
              <a:t>first</a:t>
            </a:r>
            <a:r>
              <a:rPr lang="es-AR" dirty="0"/>
              <a:t> and </a:t>
            </a:r>
            <a:r>
              <a:rPr lang="es-AR" dirty="0" err="1"/>
              <a:t>talk</a:t>
            </a:r>
            <a:r>
              <a:rPr lang="es-AR" dirty="0"/>
              <a:t> </a:t>
            </a:r>
            <a:r>
              <a:rPr lang="es-AR" dirty="0" err="1"/>
              <a:t>about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differences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5 min and </a:t>
            </a:r>
            <a:r>
              <a:rPr lang="es-AR" dirty="0" err="1"/>
              <a:t>then</a:t>
            </a:r>
            <a:r>
              <a:rPr lang="es-AR" dirty="0"/>
              <a:t> show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clean</a:t>
            </a:r>
            <a:r>
              <a:rPr lang="es-AR" dirty="0"/>
              <a:t> </a:t>
            </a:r>
            <a:r>
              <a:rPr lang="es-AR" dirty="0" err="1"/>
              <a:t>database</a:t>
            </a:r>
            <a:endParaRPr lang="es-AR" dirty="0"/>
          </a:p>
          <a:p>
            <a:r>
              <a:rPr lang="es-AR" dirty="0" err="1"/>
              <a:t>Then</a:t>
            </a:r>
            <a:r>
              <a:rPr lang="es-AR" dirty="0"/>
              <a:t> </a:t>
            </a:r>
            <a:r>
              <a:rPr lang="es-AR" dirty="0" err="1"/>
              <a:t>talk</a:t>
            </a:r>
            <a:r>
              <a:rPr lang="es-AR" dirty="0"/>
              <a:t> </a:t>
            </a:r>
            <a:r>
              <a:rPr lang="es-AR" dirty="0" err="1"/>
              <a:t>about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differences</a:t>
            </a:r>
            <a:r>
              <a:rPr lang="es-AR" dirty="0"/>
              <a:t> </a:t>
            </a:r>
            <a:r>
              <a:rPr lang="es-AR" dirty="0" err="1"/>
              <a:t>observed</a:t>
            </a:r>
            <a:r>
              <a:rPr lang="es-AR" dirty="0"/>
              <a:t> and </a:t>
            </a:r>
            <a:r>
              <a:rPr lang="es-AR" dirty="0" err="1"/>
              <a:t>talk</a:t>
            </a:r>
            <a:r>
              <a:rPr lang="es-AR" dirty="0"/>
              <a:t> </a:t>
            </a:r>
            <a:r>
              <a:rPr lang="es-AR" dirty="0" err="1"/>
              <a:t>about</a:t>
            </a:r>
            <a:r>
              <a:rPr lang="es-AR" dirty="0"/>
              <a:t> </a:t>
            </a:r>
            <a:r>
              <a:rPr lang="es-AR" dirty="0" err="1"/>
              <a:t>each</a:t>
            </a:r>
            <a:r>
              <a:rPr lang="es-AR" dirty="0"/>
              <a:t> </a:t>
            </a:r>
            <a:r>
              <a:rPr lang="es-AR" dirty="0" err="1"/>
              <a:t>one</a:t>
            </a:r>
            <a:r>
              <a:rPr lang="es-AR" dirty="0"/>
              <a:t>.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918CB-4EA9-4FEE-8934-12F7DFE043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66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918CB-4EA9-4FEE-8934-12F7DFE043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7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37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46BFB-D5E6-40C2-8049-F3FC8604C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681AB3-86C4-4109-85EA-38ADE9A32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53827F-221A-46DD-A83D-C15FBE3A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4420B1-DB3A-418E-911C-E568006D8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2A72B7-5319-47A3-942D-01205933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3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58CC-1D8A-481C-8D46-0E61ACB8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509821-D8D2-44EF-BC38-5299FD2F8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50E839-C2DC-4A8D-B324-4BFA55B3B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EA61A5-543D-4176-A3F8-1407212D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AB2A35-3431-42F7-B1E5-C9C25CBF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8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C7B74C-0801-4FE8-A5D8-3174C5B893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B7ABB7-BC57-48F6-B0EE-8B7E360E10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0455D6-1466-4DD3-8BF3-E2F5EE01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94A820-3BF5-4B9D-ACEF-5ED99E98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7C5C59-0BCD-4A7B-888B-C23CE0B43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94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51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61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8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34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30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905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27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4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E4580-A1D5-41E8-BA9C-81B18ADB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55F835-CA6C-49CA-BC93-EE358098E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6AC415-30D2-4158-8BD0-602A4EB69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942060-8537-4DC0-8DC2-480B1421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F363F4-F725-4A71-AEA1-42CBCAB0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16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48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290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88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6727600"/>
            <a:ext cx="12192000" cy="1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2649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89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A3335-6331-4872-A8B7-ECD55539F4D0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8E3F6-DE14-48B2-B2BC-6FABA9630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470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64725-7E80-4BCC-B6A7-3DCDCBE5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19B711-29B0-4414-861A-7FF1EDA1F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D122A8-E4EB-45E7-AEC6-46E68FB5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AE9174-AEF3-49ED-8505-EC8FDAAF4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186650-328D-465E-8858-008ACBE8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3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5064C-EA1A-4E0C-B7E4-0FB32CA0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79D0AA-73EA-4D52-9365-631B33D6C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6E03C0-70DB-45D4-B62B-2E046048F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9B196B-36E7-4B46-AAE1-2DBD7010F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9A39B6-A6E4-4075-83C3-37B31625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3D3F00-1266-472C-8C20-BB34B87B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9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C097A-A261-4E4E-8044-76F3D05E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3ADC39-6B72-432F-98D9-17AD58157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49A860-2D83-4075-91C1-14F1E3E78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CA34B60-E941-470B-9359-3BDBF9455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9F34B4-D373-4F6C-97D6-A230A28FC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DA0A30B-B999-4373-807C-59E049873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AAFDB0D-FB67-4B9C-B78E-2A05A862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57A71A9-B223-4824-A5C2-E85AF131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7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8AADE-3795-4EA7-B1AC-931C2D57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CCE0B7C-2326-4931-91C8-862C72078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495261-5471-4789-8C3F-0294D204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66ABB4-ECF1-4DF7-8B03-573EC73D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0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2843C4A-262E-4AF2-A9F8-CD526D15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50F6AD1-796E-4D7A-9D3E-000C6492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A3C740-3B4B-41C8-9DED-AA467072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1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22C58-5103-482A-B9FA-4551F03AE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B300B9-4EE2-4386-B4C0-80C70B161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417DD6-D595-4A34-BCE8-1ADFD541C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768EDB-D02E-4D0D-BF24-BFA160C3B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27478F-8D4B-4553-9E9D-5575E939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AF292E-D097-4790-A3A4-1008C05E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6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C8D43-3F7C-4E01-BA39-A076D2FF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738A14D-5AD4-420A-94AD-5BBFB00711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8C26C1-F334-4FA7-92F9-59FD45A95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1B5B29-C3AF-4D34-9AD9-396D386D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2DF166-1AF9-4F9C-87C9-21B85B3B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38B760C-EAE3-441F-B294-3BEB9B45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15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72C5466-797C-4376-B7A4-8A432A937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8D5780-2498-4A06-8F8E-B327111A9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406BC4-A9B3-4B46-8A1A-F80B2764FE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8156D-715B-4405-A916-04D3DDC36589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A8073A-8A9E-4567-A3EE-109E6E743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DBB31A-A4CF-4098-B4F5-C419727F2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61E7-8921-465D-B217-0F45B6CD1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57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51D27-859E-4AE4-AC6C-27B0EDA15AE4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C6F45-6DC9-4143-BD20-05B22AF49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3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ilar.fernandez@ws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List_of_UTC_time_offsets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astatistics.com/downloads.ph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g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EF4E260-B79D-41D8-90EB-C84807CD7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135" y="476778"/>
            <a:ext cx="7212450" cy="5920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0686AD50-C6DC-4D98-A467-9AC1F3C2D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0880" y="4424906"/>
            <a:ext cx="365760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">
            <a:extLst>
              <a:ext uri="{FF2B5EF4-FFF2-40B4-BE49-F238E27FC236}">
                <a16:creationId xmlns:a16="http://schemas.microsoft.com/office/drawing/2014/main" id="{241208F6-8B1C-4098-9388-150BC8E44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452" y="476778"/>
            <a:ext cx="3864383" cy="5920653"/>
          </a:xfrm>
          <a:prstGeom prst="rect">
            <a:avLst/>
          </a:prstGeom>
          <a:solidFill>
            <a:srgbClr val="A6A6A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76CB84-736D-48A9-9BBE-EB69B5D08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8215" y="1269255"/>
            <a:ext cx="5956353" cy="303894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From the field to data interpretation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8F3F85-B0A7-461A-9E45-BC38A7180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215" y="4578114"/>
            <a:ext cx="5956353" cy="124727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A guide to good practices on data collection, management, statistical analysis and mapping.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85804" y="2047375"/>
            <a:ext cx="312533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Pilar Fernandez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000" dirty="0">
                <a:solidFill>
                  <a:prstClr val="black"/>
                </a:solidFill>
                <a:latin typeface="Calibri"/>
                <a:hlinkClick r:id="rId3"/>
              </a:rPr>
              <a:t>p</a:t>
            </a:r>
            <a:r>
              <a:rPr kumimoji="0" lang="es-A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hlinkClick r:id="rId3"/>
              </a:rPr>
              <a:t>ilar.fernandez@wsu.edu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046" y="4463643"/>
            <a:ext cx="1467192" cy="122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95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1FFF4-A1C7-49E6-9393-28497FDF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 </a:t>
            </a:r>
            <a:r>
              <a:rPr lang="en-US" dirty="0" err="1"/>
              <a:t>no</a:t>
            </a:r>
            <a:r>
              <a:rPr lang="en-US" dirty="0"/>
              <a:t> </a:t>
            </a:r>
            <a:r>
              <a:rPr lang="en-US" dirty="0" err="1"/>
              <a:t>noooooo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D444C4-BD44-460A-915E-B80830132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3" y="1758969"/>
            <a:ext cx="10788768" cy="375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9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98A64-CBE5-48FB-B7DA-626111753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dictionary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BAB1AB-F20C-4B40-A2F7-18A3532C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634"/>
            <a:ext cx="10515600" cy="4351338"/>
          </a:xfrm>
        </p:spPr>
        <p:txBody>
          <a:bodyPr/>
          <a:lstStyle/>
          <a:p>
            <a:pPr marL="0" lvl="3" indent="0">
              <a:spcBef>
                <a:spcPts val="0"/>
              </a:spcBef>
              <a:buSzPts val="2000"/>
              <a:buNone/>
            </a:pPr>
            <a:r>
              <a:rPr lang="en-US" sz="2600" dirty="0"/>
              <a:t>Help your future self! (and others)</a:t>
            </a:r>
          </a:p>
          <a:p>
            <a:pPr marL="0" lvl="3" indent="0">
              <a:spcBef>
                <a:spcPts val="0"/>
              </a:spcBef>
              <a:buSzPts val="2000"/>
              <a:buNone/>
            </a:pPr>
            <a:endParaRPr lang="en-US" sz="2600" dirty="0"/>
          </a:p>
          <a:p>
            <a:pPr marL="1640429" lvl="3" indent="-514350"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sz="2600" dirty="0"/>
              <a:t>Variable name</a:t>
            </a:r>
          </a:p>
          <a:p>
            <a:pPr marL="1640429" lvl="3" indent="-514350"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sz="2600" dirty="0"/>
              <a:t>Variable definition</a:t>
            </a:r>
          </a:p>
          <a:p>
            <a:pPr marL="1640429" lvl="3" indent="-514350"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sz="2600" dirty="0"/>
              <a:t>How the variable was measured (if applicable)</a:t>
            </a:r>
          </a:p>
          <a:p>
            <a:pPr marL="1640429" lvl="3" indent="-514350"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sz="2600" dirty="0"/>
              <a:t>Data unit</a:t>
            </a:r>
          </a:p>
          <a:p>
            <a:pPr marL="1640429" lvl="3" indent="-514350"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sz="2600" dirty="0"/>
              <a:t>Data format</a:t>
            </a:r>
          </a:p>
          <a:p>
            <a:pPr marL="1640429" lvl="3" indent="-514350"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sz="2600" dirty="0"/>
              <a:t>Coded values and their meanings</a:t>
            </a:r>
          </a:p>
          <a:p>
            <a:pPr marL="1640429" lvl="3" indent="-514350">
              <a:spcBef>
                <a:spcPts val="0"/>
              </a:spcBef>
              <a:buSzPts val="2000"/>
              <a:buFont typeface="+mj-lt"/>
              <a:buAutoNum type="arabicPeriod"/>
            </a:pPr>
            <a:r>
              <a:rPr lang="en-US" sz="2600" dirty="0"/>
              <a:t>Zero vs. null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83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C98A64-CBE5-48FB-B7DA-626111753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62" y="203597"/>
            <a:ext cx="10515600" cy="1325563"/>
          </a:xfrm>
        </p:spPr>
        <p:txBody>
          <a:bodyPr/>
          <a:lstStyle/>
          <a:p>
            <a:r>
              <a:rPr lang="en-US" dirty="0"/>
              <a:t>Date formats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BAB1AB-F20C-4B40-A2F7-18A3532C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234" y="1602737"/>
            <a:ext cx="26002284" cy="10349166"/>
          </a:xfrm>
        </p:spPr>
        <p:txBody>
          <a:bodyPr/>
          <a:lstStyle/>
          <a:p>
            <a:pPr marL="0" lvl="3" indent="0">
              <a:spcBef>
                <a:spcPts val="0"/>
              </a:spcBef>
              <a:buSzPts val="2000"/>
              <a:buNone/>
            </a:pPr>
            <a:r>
              <a:rPr lang="en-US" sz="2600" dirty="0"/>
              <a:t>Use standards!</a:t>
            </a:r>
          </a:p>
          <a:p>
            <a:pPr marL="0" lvl="3" indent="0">
              <a:spcBef>
                <a:spcPts val="0"/>
              </a:spcBef>
              <a:buSzPts val="2000"/>
              <a:buNone/>
            </a:pPr>
            <a:endParaRPr lang="en-US" sz="2600" dirty="0"/>
          </a:p>
          <a:p>
            <a:pPr marL="0" lvl="3" indent="0">
              <a:spcBef>
                <a:spcPts val="0"/>
              </a:spcBef>
              <a:buSzPts val="2000"/>
              <a:buNone/>
            </a:pPr>
            <a:endParaRPr lang="en-US" sz="2600" dirty="0"/>
          </a:p>
          <a:p>
            <a:pPr marL="0" lvl="3" indent="0">
              <a:spcBef>
                <a:spcPts val="0"/>
              </a:spcBef>
              <a:buSzPts val="2000"/>
              <a:buNone/>
            </a:pPr>
            <a:r>
              <a:rPr lang="en-US" sz="2600" b="1" dirty="0"/>
              <a:t>ISO 8601</a:t>
            </a:r>
          </a:p>
          <a:p>
            <a:pPr marL="0" lvl="3" indent="0">
              <a:spcBef>
                <a:spcPts val="0"/>
              </a:spcBef>
              <a:buSzPts val="2000"/>
              <a:buNone/>
            </a:pPr>
            <a:endParaRPr lang="en-US" dirty="0"/>
          </a:p>
          <a:p>
            <a:r>
              <a:rPr lang="en-US" dirty="0"/>
              <a:t>By day: YYYY-MM-DD, </a:t>
            </a:r>
          </a:p>
          <a:p>
            <a:pPr marL="457200" lvl="1" indent="0">
              <a:buNone/>
            </a:pPr>
            <a:r>
              <a:rPr lang="en-US" dirty="0"/>
              <a:t>ex. 2019-05-16 or 20190516</a:t>
            </a:r>
          </a:p>
          <a:p>
            <a:r>
              <a:rPr lang="en-US" dirty="0"/>
              <a:t>By month: YYYY-MM</a:t>
            </a:r>
          </a:p>
          <a:p>
            <a:r>
              <a:rPr lang="en-US" dirty="0"/>
              <a:t>By datetime: </a:t>
            </a:r>
            <a:r>
              <a:rPr lang="en-US" dirty="0" err="1"/>
              <a:t>YYYY-MM-DDThh:mmX</a:t>
            </a:r>
            <a:endParaRPr lang="en-US" dirty="0"/>
          </a:p>
          <a:p>
            <a:pPr marL="457200" lvl="1" indent="0">
              <a:buNone/>
            </a:pPr>
            <a:r>
              <a:rPr lang="en-US" sz="2000" dirty="0"/>
              <a:t>ex. 2019-05-16T13:00UTC-05</a:t>
            </a:r>
          </a:p>
          <a:p>
            <a:pPr marL="457200" lvl="1" indent="0">
              <a:buNone/>
            </a:pPr>
            <a:r>
              <a:rPr lang="en-US" sz="2000" dirty="0"/>
              <a:t>X= UTC time offsets - </a:t>
            </a:r>
            <a:r>
              <a:rPr lang="en-US" sz="2000" dirty="0">
                <a:hlinkClick r:id="rId2"/>
              </a:rPr>
              <a:t>https://en.wikipedia.org/wiki/List_of_UTC_time_offsets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Date format map">
            <a:extLst>
              <a:ext uri="{FF2B5EF4-FFF2-40B4-BE49-F238E27FC236}">
                <a16:creationId xmlns:a16="http://schemas.microsoft.com/office/drawing/2014/main" id="{63E44026-D33E-4361-BB45-5F5F1B553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295" y="203597"/>
            <a:ext cx="6698633" cy="455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20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85CF9-CCE7-4809-BEEF-F7A6AFDF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GPS data: </a:t>
            </a:r>
            <a:br>
              <a:rPr lang="en-US" dirty="0"/>
            </a:br>
            <a:r>
              <a:rPr lang="en-US" dirty="0"/>
              <a:t>from the field to the database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07A9047-E78B-4EA2-B040-A67A33233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570"/>
            <a:ext cx="10515600" cy="4351338"/>
          </a:xfrm>
        </p:spPr>
        <p:txBody>
          <a:bodyPr/>
          <a:lstStyle/>
          <a:p>
            <a:r>
              <a:rPr lang="en-US" dirty="0"/>
              <a:t>Download data from GPS device</a:t>
            </a:r>
          </a:p>
          <a:p>
            <a:r>
              <a:rPr lang="en-US" dirty="0"/>
              <a:t>Record Coordinate system used: Setup&gt;Units</a:t>
            </a:r>
          </a:p>
          <a:p>
            <a:endParaRPr lang="en-US" dirty="0"/>
          </a:p>
        </p:txBody>
      </p:sp>
      <p:pic>
        <p:nvPicPr>
          <p:cNvPr id="2050" name="Picture 2" descr="tracks image">
            <a:extLst>
              <a:ext uri="{FF2B5EF4-FFF2-40B4-BE49-F238E27FC236}">
                <a16:creationId xmlns:a16="http://schemas.microsoft.com/office/drawing/2014/main" id="{036DE1FB-4D40-40B7-826C-E0D116F67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93" y="3140284"/>
            <a:ext cx="2833340" cy="350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armin datum">
            <a:extLst>
              <a:ext uri="{FF2B5EF4-FFF2-40B4-BE49-F238E27FC236}">
                <a16:creationId xmlns:a16="http://schemas.microsoft.com/office/drawing/2014/main" id="{4D033D49-C357-4AA4-B1BA-D50230574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526" y="3122272"/>
            <a:ext cx="2357865" cy="35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603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garmin datum">
            <a:extLst>
              <a:ext uri="{FF2B5EF4-FFF2-40B4-BE49-F238E27FC236}">
                <a16:creationId xmlns:a16="http://schemas.microsoft.com/office/drawing/2014/main" id="{E6B2467E-82B2-41D3-8CBA-872678F69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87" y="1174203"/>
            <a:ext cx="2357865" cy="354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DA68A7-6033-4962-9AD5-A684112A6126}"/>
              </a:ext>
            </a:extLst>
          </p:cNvPr>
          <p:cNvSpPr txBox="1"/>
          <p:nvPr/>
        </p:nvSpPr>
        <p:spPr>
          <a:xfrm>
            <a:off x="3093511" y="67404"/>
            <a:ext cx="899552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2 types of coordinate systems: </a:t>
            </a:r>
          </a:p>
          <a:p>
            <a:r>
              <a:rPr lang="en-US" sz="2000" dirty="0"/>
              <a:t>Geographic Coordinate System (latitude and longitude) </a:t>
            </a:r>
          </a:p>
          <a:p>
            <a:r>
              <a:rPr lang="en-US" sz="2000" dirty="0"/>
              <a:t>Projected Coordinate System (X and Y).</a:t>
            </a:r>
          </a:p>
          <a:p>
            <a:endParaRPr lang="en-US" sz="2000" dirty="0"/>
          </a:p>
          <a:p>
            <a:r>
              <a:rPr lang="en-US" sz="2000" b="1" dirty="0"/>
              <a:t>Datum:</a:t>
            </a:r>
          </a:p>
          <a:p>
            <a:r>
              <a:rPr lang="en-US" sz="2000" dirty="0"/>
              <a:t>A datum is a specific, known point on or in the Earth that is used for reference. </a:t>
            </a:r>
          </a:p>
          <a:p>
            <a:r>
              <a:rPr lang="en-US" sz="2000" dirty="0"/>
              <a:t>A projection uses the datum as a point of reference, it's location on Earth.</a:t>
            </a:r>
          </a:p>
          <a:p>
            <a:r>
              <a:rPr lang="en-US" sz="2000" dirty="0"/>
              <a:t>	ex. WGS84</a:t>
            </a:r>
          </a:p>
          <a:p>
            <a:endParaRPr lang="en-US" sz="2000" dirty="0"/>
          </a:p>
          <a:p>
            <a:r>
              <a:rPr lang="en-US" sz="2000" b="1" dirty="0"/>
              <a:t>Position format:</a:t>
            </a:r>
          </a:p>
          <a:p>
            <a:r>
              <a:rPr lang="en-US" sz="2000" i="1" u="sng" dirty="0"/>
              <a:t>Geographic Coordinate System (latitude and longitude)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degrees, minutes, and seconds</a:t>
            </a:r>
          </a:p>
          <a:p>
            <a:r>
              <a:rPr lang="en-US" sz="2000" dirty="0"/>
              <a:t>	ex. 40° 26′ 46″ N 79° 58′ 56″ 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degrees and decimal minutes</a:t>
            </a:r>
          </a:p>
          <a:p>
            <a:r>
              <a:rPr lang="en-US" sz="2000" dirty="0"/>
              <a:t>	ex. 40° 26.767′ N 79° 58.933′ 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decimal degrees</a:t>
            </a:r>
          </a:p>
          <a:p>
            <a:r>
              <a:rPr lang="en-US" sz="2000" dirty="0"/>
              <a:t>	ex.  40.446° N 79.982° W.</a:t>
            </a:r>
          </a:p>
          <a:p>
            <a:r>
              <a:rPr lang="en-US" sz="2000" i="1" dirty="0"/>
              <a:t>S and W can be replaced by – (minus sign)</a:t>
            </a:r>
          </a:p>
          <a:p>
            <a:endParaRPr lang="en-US" sz="2000" i="1" dirty="0"/>
          </a:p>
          <a:p>
            <a:r>
              <a:rPr lang="en-US" sz="2000" i="1" u="sng" dirty="0"/>
              <a:t>Projected Coordinate System (X and Y)</a:t>
            </a:r>
          </a:p>
          <a:p>
            <a:r>
              <a:rPr lang="en-US" sz="2000" dirty="0"/>
              <a:t>UTM zone, </a:t>
            </a:r>
            <a:r>
              <a:rPr lang="en-US" dirty="0"/>
              <a:t>East-West position in meters (X), North-South position in meters (Y)</a:t>
            </a:r>
          </a:p>
          <a:p>
            <a:r>
              <a:rPr lang="en-US" sz="2000" dirty="0"/>
              <a:t>	ex. 10S 706832 4344683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825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5002CC-B112-40B5-A0BA-D078934C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0"/>
            <a:ext cx="12192000" cy="64897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A23DB02A-A9E9-4EB1-A1DE-125D65A7AD51}"/>
              </a:ext>
            </a:extLst>
          </p:cNvPr>
          <p:cNvSpPr/>
          <p:nvPr/>
        </p:nvSpPr>
        <p:spPr>
          <a:xfrm>
            <a:off x="1789043" y="646043"/>
            <a:ext cx="288235" cy="3081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18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BD1F796-3ACA-40C1-9A67-732729965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7"/>
          <a:stretch/>
        </p:blipFill>
        <p:spPr>
          <a:xfrm>
            <a:off x="0" y="397565"/>
            <a:ext cx="12192000" cy="64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8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6538F47-9A1E-4648-AB7B-E60431C6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2"/>
          <a:stretch/>
        </p:blipFill>
        <p:spPr>
          <a:xfrm>
            <a:off x="0" y="0"/>
            <a:ext cx="12192000" cy="64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1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3B3845A-8483-4DD2-B133-226EE053F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97"/>
          <a:stretch/>
        </p:blipFill>
        <p:spPr>
          <a:xfrm>
            <a:off x="0" y="0"/>
            <a:ext cx="12192000" cy="64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74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0E07C9B-17C9-4EBD-9F6D-7C4C64D3F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2"/>
          <a:stretch/>
        </p:blipFill>
        <p:spPr>
          <a:xfrm>
            <a:off x="0" y="0"/>
            <a:ext cx="12192000" cy="64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1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2EFA611-6545-4C21-823C-099BEC199431}"/>
              </a:ext>
            </a:extLst>
          </p:cNvPr>
          <p:cNvSpPr/>
          <p:nvPr/>
        </p:nvSpPr>
        <p:spPr>
          <a:xfrm>
            <a:off x="-31370" y="0"/>
            <a:ext cx="502399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C3A59B-2690-4595-84FA-2DBAE029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7" y="643467"/>
            <a:ext cx="3370998" cy="43707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Road map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B001111-1AFF-4C1D-B433-7CB145C77C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4559510"/>
              </p:ext>
            </p:extLst>
          </p:nvPr>
        </p:nvGraphicFramePr>
        <p:xfrm>
          <a:off x="5647773" y="642937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8988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62E4C41-C063-4B78-A52E-9CD47C8F0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2"/>
          <a:stretch/>
        </p:blipFill>
        <p:spPr>
          <a:xfrm>
            <a:off x="0" y="0"/>
            <a:ext cx="12192000" cy="64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5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F381A-1B62-4294-A1A1-04AD3062A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useful Excel tricks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5409BE-9CBE-4C78-9344-023F65B31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Pivot table</a:t>
            </a:r>
          </a:p>
          <a:p>
            <a:r>
              <a:rPr lang="en-US" dirty="0"/>
              <a:t>Merge databases using </a:t>
            </a:r>
            <a:r>
              <a:rPr lang="en-US" dirty="0" err="1"/>
              <a:t>Vlookup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251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98E527-92A9-480D-8488-3E59C372D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41"/>
          <a:stretch/>
        </p:blipFill>
        <p:spPr>
          <a:xfrm>
            <a:off x="0" y="186558"/>
            <a:ext cx="12192000" cy="6484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7326D4-CAF9-45B8-9ABD-602BA8EA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314" y="804862"/>
            <a:ext cx="58674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34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35DAA-4221-492D-8E56-F16403323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94"/>
          <a:stretch/>
        </p:blipFill>
        <p:spPr>
          <a:xfrm>
            <a:off x="0" y="191814"/>
            <a:ext cx="12192000" cy="647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81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C4FD5-CFE8-4CF9-B59F-33AE2C6E8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71"/>
          <a:stretch/>
        </p:blipFill>
        <p:spPr>
          <a:xfrm>
            <a:off x="152400" y="152400"/>
            <a:ext cx="12192000" cy="6469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814D3F-0A52-4925-98AF-21B7D134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28" y="2156111"/>
            <a:ext cx="3102100" cy="285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9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7F1-AB0E-457E-8630-240E3218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566A-B304-489C-A7D6-1D7B0585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DC0C0-2741-493F-814C-BE34822C2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34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BFCF0A-B46B-489C-B500-5F83C6A1AD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6960" y="1448655"/>
            <a:ext cx="10621782" cy="5114804"/>
          </a:xfrm>
        </p:spPr>
        <p:txBody>
          <a:bodyPr>
            <a:normAutofit fontScale="62500" lnSpcReduction="20000"/>
          </a:bodyPr>
          <a:lstStyle/>
          <a:p>
            <a:endParaRPr lang="en-US" sz="3800" dirty="0"/>
          </a:p>
          <a:p>
            <a:pPr marL="457200" lvl="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lang="en-US" sz="3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Explore </a:t>
            </a:r>
            <a:r>
              <a:rPr lang="en-US" sz="29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“Database_raw.xlsx” </a:t>
            </a:r>
            <a:r>
              <a:rPr lang="en-US" sz="38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and take note of any problems that you think may appear if we try to merge the data.</a:t>
            </a:r>
          </a:p>
          <a:p>
            <a:pPr marL="457200" lvl="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Noto Sans Symbols"/>
              <a:buChar char="➢"/>
            </a:pPr>
            <a:endParaRPr lang="en-US" sz="38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457200" lvl="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Noto Sans Symbols"/>
              <a:buChar char="➢"/>
            </a:pPr>
            <a:r>
              <a:rPr lang="en-US" sz="3800" dirty="0">
                <a:solidFill>
                  <a:schemeClr val="dk1"/>
                </a:solidFill>
                <a:cs typeface="Calibri"/>
                <a:sym typeface="Calibri"/>
              </a:rPr>
              <a:t>Observe differences in:</a:t>
            </a:r>
          </a:p>
          <a:p>
            <a:pPr marL="457200" lvl="0" indent="-45720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2800"/>
              <a:buFont typeface="Noto Sans Symbols"/>
              <a:buChar char="➢"/>
            </a:pPr>
            <a:endParaRPr lang="en-US" sz="3800" dirty="0">
              <a:solidFill>
                <a:schemeClr val="dk1"/>
              </a:solidFill>
              <a:cs typeface="Calibri"/>
              <a:sym typeface="Calibri"/>
            </a:endParaRPr>
          </a:p>
          <a:p>
            <a:pPr marL="685800" lvl="2" indent="-28892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3800" dirty="0"/>
              <a:t>Sampling Effort</a:t>
            </a:r>
          </a:p>
          <a:p>
            <a:pPr marL="685800" lvl="2" indent="-288925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800" i="1" dirty="0"/>
              <a:t> How many traps and for how long?</a:t>
            </a:r>
          </a:p>
          <a:p>
            <a:pPr marL="685800" lvl="2" indent="-28892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3800" dirty="0"/>
          </a:p>
          <a:p>
            <a:pPr marL="685800" lvl="2" indent="-28892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3800" dirty="0"/>
              <a:t>Sampling Methodology:</a:t>
            </a:r>
          </a:p>
          <a:p>
            <a:pPr marL="685800" lvl="2" indent="-288925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800" i="1" dirty="0"/>
              <a:t>Which traps and baits were used?</a:t>
            </a:r>
          </a:p>
          <a:p>
            <a:pPr marL="685800" lvl="2" indent="-28892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endParaRPr lang="en-US" sz="3800" dirty="0"/>
          </a:p>
          <a:p>
            <a:pPr marL="685800" lvl="2" indent="-288925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3800" dirty="0"/>
              <a:t>Data Collection</a:t>
            </a:r>
          </a:p>
          <a:p>
            <a:pPr marL="685800" lvl="2" indent="-288925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800" i="1" dirty="0"/>
              <a:t>How was the data recorded?</a:t>
            </a:r>
            <a:endParaRPr lang="es-AR" sz="3800" dirty="0"/>
          </a:p>
          <a:p>
            <a:pPr marL="0" lvl="0" indent="0">
              <a:spcBef>
                <a:spcPts val="0"/>
              </a:spcBef>
              <a:buClr>
                <a:schemeClr val="dk1"/>
              </a:buClr>
              <a:buSzPts val="2800"/>
              <a:buNone/>
            </a:pPr>
            <a:endParaRPr lang="en-US" dirty="0"/>
          </a:p>
        </p:txBody>
      </p:sp>
      <p:sp>
        <p:nvSpPr>
          <p:cNvPr id="6" name="Shape 150">
            <a:extLst>
              <a:ext uri="{FF2B5EF4-FFF2-40B4-BE49-F238E27FC236}">
                <a16:creationId xmlns:a16="http://schemas.microsoft.com/office/drawing/2014/main" id="{E90D2B5F-A810-4407-B5AC-1B09C064D4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9480" y="123092"/>
            <a:ext cx="10515600" cy="811856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 – 5 min</a:t>
            </a:r>
            <a:endParaRPr sz="4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9831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59889" y="890419"/>
            <a:ext cx="602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did you find?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3FA385-9A6C-45AD-9046-CE14D82A1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047730"/>
              </p:ext>
            </p:extLst>
          </p:nvPr>
        </p:nvGraphicFramePr>
        <p:xfrm>
          <a:off x="602274" y="2590556"/>
          <a:ext cx="11262945" cy="2794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79680">
                  <a:extLst>
                    <a:ext uri="{9D8B030D-6E8A-4147-A177-3AD203B41FA5}">
                      <a16:colId xmlns:a16="http://schemas.microsoft.com/office/drawing/2014/main" val="267086557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155709979"/>
                    </a:ext>
                  </a:extLst>
                </a:gridCol>
                <a:gridCol w="1380392">
                  <a:extLst>
                    <a:ext uri="{9D8B030D-6E8A-4147-A177-3AD203B41FA5}">
                      <a16:colId xmlns:a16="http://schemas.microsoft.com/office/drawing/2014/main" val="673465345"/>
                    </a:ext>
                  </a:extLst>
                </a:gridCol>
                <a:gridCol w="1332035">
                  <a:extLst>
                    <a:ext uri="{9D8B030D-6E8A-4147-A177-3AD203B41FA5}">
                      <a16:colId xmlns:a16="http://schemas.microsoft.com/office/drawing/2014/main" val="154579282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423524417"/>
                    </a:ext>
                  </a:extLst>
                </a:gridCol>
                <a:gridCol w="1327638">
                  <a:extLst>
                    <a:ext uri="{9D8B030D-6E8A-4147-A177-3AD203B41FA5}">
                      <a16:colId xmlns:a16="http://schemas.microsoft.com/office/drawing/2014/main" val="1861192526"/>
                    </a:ext>
                  </a:extLst>
                </a:gridCol>
              </a:tblGrid>
              <a:tr h="5842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Location 1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Location 2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Location 3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Location 4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Location 5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extLst>
                  <a:ext uri="{0D108BD9-81ED-4DB2-BD59-A6C34878D82A}">
                    <a16:rowId xmlns:a16="http://schemas.microsoft.com/office/drawing/2014/main" val="332884529"/>
                  </a:ext>
                </a:extLst>
              </a:tr>
              <a:tr h="5482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Coordinate system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extLst>
                  <a:ext uri="{0D108BD9-81ED-4DB2-BD59-A6C34878D82A}">
                    <a16:rowId xmlns:a16="http://schemas.microsoft.com/office/drawing/2014/main" val="2303197378"/>
                  </a:ext>
                </a:extLst>
              </a:tr>
              <a:tr h="69509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Location of the GPS point (town or trap?)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extLst>
                  <a:ext uri="{0D108BD9-81ED-4DB2-BD59-A6C34878D82A}">
                    <a16:rowId xmlns:a16="http://schemas.microsoft.com/office/drawing/2014/main" val="1270157642"/>
                  </a:ext>
                </a:extLst>
              </a:tr>
              <a:tr h="3515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Unique ID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extLst>
                  <a:ext uri="{0D108BD9-81ED-4DB2-BD59-A6C34878D82A}">
                    <a16:rowId xmlns:a16="http://schemas.microsoft.com/office/drawing/2014/main" val="4280253210"/>
                  </a:ext>
                </a:extLst>
              </a:tr>
              <a:tr h="5545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Long vs. wide database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42317" marR="42317" marT="42317" marB="42317"/>
                </a:tc>
                <a:extLst>
                  <a:ext uri="{0D108BD9-81ED-4DB2-BD59-A6C34878D82A}">
                    <a16:rowId xmlns:a16="http://schemas.microsoft.com/office/drawing/2014/main" val="517095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056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4A822-5D5F-4DB7-9776-5D253CE384E3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lvl="0"/>
            <a:r>
              <a:rPr lang="en-US" b="1" dirty="0"/>
              <a:t>Generalities of data analysis.</a:t>
            </a:r>
            <a:r>
              <a:rPr lang="en-US" dirty="0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2E8AE7-7DAC-4A9F-A102-DF59B4EAE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7" y="2064164"/>
            <a:ext cx="10515600" cy="4351338"/>
          </a:xfrm>
        </p:spPr>
        <p:txBody>
          <a:bodyPr/>
          <a:lstStyle/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Types of variables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Descriptive analysis: comparisons or correlations.</a:t>
            </a:r>
          </a:p>
          <a:p>
            <a:pPr marL="1428750" lvl="2" indent="-514350">
              <a:buFont typeface="+mj-lt"/>
              <a:buAutoNum type="arabicPeriod"/>
            </a:pPr>
            <a:endParaRPr lang="en-US" sz="2800" dirty="0"/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/>
              <a:t>Distinguish between the outcome and explanatory variables. </a:t>
            </a:r>
          </a:p>
          <a:p>
            <a:pPr marL="914400" lvl="2" indent="0">
              <a:buNone/>
            </a:pPr>
            <a:endParaRPr lang="en-US" sz="2800" dirty="0"/>
          </a:p>
          <a:p>
            <a:pPr marL="914400" lvl="2" indent="0" algn="ctr">
              <a:buNone/>
            </a:pPr>
            <a:r>
              <a:rPr lang="en-US" sz="2400" b="1" i="1" dirty="0"/>
              <a:t>Describe the strength of a relationship (2) or model the determinants of and predict the likelihood of an outcome (3)?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2214178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/>
          <p:cNvGraphicFramePr/>
          <p:nvPr/>
        </p:nvGraphicFramePr>
        <p:xfrm>
          <a:off x="2147567" y="4281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463775" y="5910608"/>
            <a:ext cx="1594625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/>
              <a:t>Likert</a:t>
            </a:r>
            <a:r>
              <a:rPr lang="en-US" sz="2400" dirty="0"/>
              <a:t> scale</a:t>
            </a:r>
          </a:p>
          <a:p>
            <a:r>
              <a:rPr lang="en-US" sz="24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55657" y="5910608"/>
            <a:ext cx="1739253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Type of trap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44639" y="5910608"/>
            <a:ext cx="1704335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Number of mosquitoes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47567" y="5910608"/>
            <a:ext cx="1927481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154798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management</a:t>
            </a:r>
            <a:endParaRPr sz="4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186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Case study</a:t>
            </a:r>
            <a:endParaRPr sz="2800" b="1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Mosquito surveillance data:</a:t>
            </a:r>
            <a:endParaRPr sz="3200" dirty="0"/>
          </a:p>
          <a:p>
            <a:pPr marL="20116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lang="en-US" sz="2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1168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7 reporting jurisdictions</a:t>
            </a:r>
            <a:endParaRPr sz="2800" dirty="0"/>
          </a:p>
          <a:p>
            <a: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Suffolk, Nassau, New York City, Westchester, Rockland, New York State Department of Health, Connecticut Agricultural Experiment Station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92878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Criteria for test selection: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type of variables do we want to compare?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many comparisons groups do we have?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 comparison groups independent or paired (e.g. before/after)?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82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E268A9-7753-46C1-A12F-F14185884061}"/>
              </a:ext>
            </a:extLst>
          </p:cNvPr>
          <p:cNvSpPr txBox="1"/>
          <p:nvPr/>
        </p:nvSpPr>
        <p:spPr>
          <a:xfrm>
            <a:off x="4035288" y="268357"/>
            <a:ext cx="2425148" cy="3677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Numeric or categorical?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442A7-88F9-410C-8FB5-FB0BE4C05D79}"/>
              </a:ext>
            </a:extLst>
          </p:cNvPr>
          <p:cNvSpPr txBox="1"/>
          <p:nvPr/>
        </p:nvSpPr>
        <p:spPr>
          <a:xfrm>
            <a:off x="732182" y="1971260"/>
            <a:ext cx="31473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Number of groups to compare?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82056-B4FA-4E2C-8E48-34145946F71A}"/>
              </a:ext>
            </a:extLst>
          </p:cNvPr>
          <p:cNvSpPr txBox="1"/>
          <p:nvPr/>
        </p:nvSpPr>
        <p:spPr>
          <a:xfrm>
            <a:off x="1808922" y="1063487"/>
            <a:ext cx="99391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Numeric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4FD0DE-EE47-4077-A4EC-11DA745D9462}"/>
              </a:ext>
            </a:extLst>
          </p:cNvPr>
          <p:cNvSpPr txBox="1"/>
          <p:nvPr/>
        </p:nvSpPr>
        <p:spPr>
          <a:xfrm>
            <a:off x="9515062" y="1063487"/>
            <a:ext cx="123907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Categorical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2D0299-26EB-40D1-9E74-9ACED3FFDB6B}"/>
              </a:ext>
            </a:extLst>
          </p:cNvPr>
          <p:cNvSpPr txBox="1"/>
          <p:nvPr/>
        </p:nvSpPr>
        <p:spPr>
          <a:xfrm>
            <a:off x="844826" y="3059668"/>
            <a:ext cx="347869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A2B430-44E9-44C5-9619-EFAD45B44941}"/>
              </a:ext>
            </a:extLst>
          </p:cNvPr>
          <p:cNvSpPr txBox="1"/>
          <p:nvPr/>
        </p:nvSpPr>
        <p:spPr>
          <a:xfrm>
            <a:off x="3433971" y="3060530"/>
            <a:ext cx="120263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3 or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5C2084-6B1C-447A-B215-FE8606D8794F}"/>
              </a:ext>
            </a:extLst>
          </p:cNvPr>
          <p:cNvSpPr txBox="1"/>
          <p:nvPr/>
        </p:nvSpPr>
        <p:spPr>
          <a:xfrm>
            <a:off x="4393095" y="1971260"/>
            <a:ext cx="408498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Correlation between 2 numeric variables?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7CE53-02FC-4948-9194-8731BBF24515}"/>
              </a:ext>
            </a:extLst>
          </p:cNvPr>
          <p:cNvSpPr txBox="1"/>
          <p:nvPr/>
        </p:nvSpPr>
        <p:spPr>
          <a:xfrm>
            <a:off x="291547" y="3752235"/>
            <a:ext cx="259494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Independent groups or paired (ex. before-after)?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7CB7CD-6269-480D-BF24-97B2CA42B7AB}"/>
              </a:ext>
            </a:extLst>
          </p:cNvPr>
          <p:cNvSpPr txBox="1"/>
          <p:nvPr/>
        </p:nvSpPr>
        <p:spPr>
          <a:xfrm>
            <a:off x="291546" y="4840643"/>
            <a:ext cx="1517376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Independent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5B008-5310-4215-BCAF-22588CD64FB9}"/>
              </a:ext>
            </a:extLst>
          </p:cNvPr>
          <p:cNvSpPr txBox="1"/>
          <p:nvPr/>
        </p:nvSpPr>
        <p:spPr>
          <a:xfrm>
            <a:off x="2862469" y="4800884"/>
            <a:ext cx="844827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Paired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1044DC-5DD1-4954-970F-22494E06A9F9}"/>
              </a:ext>
            </a:extLst>
          </p:cNvPr>
          <p:cNvSpPr txBox="1"/>
          <p:nvPr/>
        </p:nvSpPr>
        <p:spPr>
          <a:xfrm>
            <a:off x="9435549" y="2140945"/>
            <a:ext cx="1378225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Chi-square or Fisher exact test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ED3C2-2425-40A5-825F-1DC10DC0CF10}"/>
              </a:ext>
            </a:extLst>
          </p:cNvPr>
          <p:cNvSpPr txBox="1"/>
          <p:nvPr/>
        </p:nvSpPr>
        <p:spPr>
          <a:xfrm>
            <a:off x="6278217" y="2728936"/>
            <a:ext cx="1378225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Spearman or Pearson correlation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2B8B9-896E-4B9A-9E67-9D2E923DDBBE}"/>
              </a:ext>
            </a:extLst>
          </p:cNvPr>
          <p:cNvSpPr txBox="1"/>
          <p:nvPr/>
        </p:nvSpPr>
        <p:spPr>
          <a:xfrm>
            <a:off x="3436455" y="3871078"/>
            <a:ext cx="3622813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ANOVA</a:t>
            </a:r>
            <a:r>
              <a:rPr lang="en-US" dirty="0"/>
              <a:t> (if normal distribution)</a:t>
            </a:r>
          </a:p>
          <a:p>
            <a:r>
              <a:rPr lang="en-US" b="1" dirty="0"/>
              <a:t>Kruskal-Wallis</a:t>
            </a:r>
            <a:r>
              <a:rPr lang="en-US" dirty="0"/>
              <a:t> (non-parametric test)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55842-0ECD-432E-971D-AC75F172736F}"/>
              </a:ext>
            </a:extLst>
          </p:cNvPr>
          <p:cNvSpPr txBox="1"/>
          <p:nvPr/>
        </p:nvSpPr>
        <p:spPr>
          <a:xfrm>
            <a:off x="117612" y="5427627"/>
            <a:ext cx="2297597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t test </a:t>
            </a:r>
          </a:p>
          <a:p>
            <a:r>
              <a:rPr lang="en-US" dirty="0"/>
              <a:t>(if normal distribution)</a:t>
            </a:r>
          </a:p>
          <a:p>
            <a:r>
              <a:rPr lang="en-US" b="1" dirty="0"/>
              <a:t>Mann-Whitney </a:t>
            </a:r>
          </a:p>
          <a:p>
            <a:r>
              <a:rPr lang="en-US" dirty="0"/>
              <a:t>(non-parametric test)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41977C-6E28-4F40-930C-97906347604F}"/>
              </a:ext>
            </a:extLst>
          </p:cNvPr>
          <p:cNvSpPr txBox="1"/>
          <p:nvPr/>
        </p:nvSpPr>
        <p:spPr>
          <a:xfrm>
            <a:off x="2886489" y="5453691"/>
            <a:ext cx="2297597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Paired t test </a:t>
            </a:r>
          </a:p>
          <a:p>
            <a:r>
              <a:rPr lang="en-US" dirty="0"/>
              <a:t>(if normal distribution)</a:t>
            </a:r>
          </a:p>
          <a:p>
            <a:r>
              <a:rPr lang="en-US" b="1" dirty="0"/>
              <a:t>Wilcoxon</a:t>
            </a:r>
          </a:p>
          <a:p>
            <a:r>
              <a:rPr lang="en-US" dirty="0"/>
              <a:t>(non-parametric test)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F1AA8AE-BE66-42AF-8636-CA3A923202FE}"/>
              </a:ext>
            </a:extLst>
          </p:cNvPr>
          <p:cNvCxnSpPr>
            <a:stCxn id="4" idx="1"/>
            <a:endCxn id="6" idx="0"/>
          </p:cNvCxnSpPr>
          <p:nvPr/>
        </p:nvCxnSpPr>
        <p:spPr>
          <a:xfrm rot="10800000" flipV="1">
            <a:off x="2305880" y="452231"/>
            <a:ext cx="1729409" cy="611256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E2A7E97-6244-422C-8CEC-B48DAD723C49}"/>
              </a:ext>
            </a:extLst>
          </p:cNvPr>
          <p:cNvCxnSpPr>
            <a:stCxn id="4" idx="3"/>
            <a:endCxn id="7" idx="0"/>
          </p:cNvCxnSpPr>
          <p:nvPr/>
        </p:nvCxnSpPr>
        <p:spPr>
          <a:xfrm>
            <a:off x="6460436" y="452231"/>
            <a:ext cx="3674165" cy="611256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84830F-822C-400D-8832-A0571666A3BF}"/>
              </a:ext>
            </a:extLst>
          </p:cNvPr>
          <p:cNvCxnSpPr>
            <a:stCxn id="6" idx="2"/>
            <a:endCxn id="5" idx="0"/>
          </p:cNvCxnSpPr>
          <p:nvPr/>
        </p:nvCxnSpPr>
        <p:spPr>
          <a:xfrm flipH="1">
            <a:off x="2305878" y="1432819"/>
            <a:ext cx="1" cy="53844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8D4857F-6AAF-42C1-8EE5-B41C20A65C8A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5400000">
            <a:off x="1302782" y="2056572"/>
            <a:ext cx="719076" cy="1287117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08234B3-C134-419C-A8E5-D06CD8617068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16200000" flipH="1">
            <a:off x="2810614" y="1835856"/>
            <a:ext cx="719938" cy="1729410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891374E-6AE2-4376-8393-EFD8164742B5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1098588" y="4350212"/>
            <a:ext cx="442077" cy="538784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FF187471-4B6B-4F1A-A2D6-C6D9CDF67C84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16200000" flipH="1">
            <a:off x="2235791" y="3751792"/>
            <a:ext cx="402318" cy="1695865"/>
          </a:xfrm>
          <a:prstGeom prst="bentConnector3">
            <a:avLst>
              <a:gd name="adj1" fmla="val 54941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2042829-2AA7-4BC9-8288-C146B639A653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16200000" flipH="1">
            <a:off x="1142272" y="3305488"/>
            <a:ext cx="323235" cy="570257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A18D472-D1B0-4678-BC3D-9893E2414F67}"/>
              </a:ext>
            </a:extLst>
          </p:cNvPr>
          <p:cNvCxnSpPr>
            <a:stCxn id="9" idx="2"/>
            <a:endCxn id="16" idx="0"/>
          </p:cNvCxnSpPr>
          <p:nvPr/>
        </p:nvCxnSpPr>
        <p:spPr>
          <a:xfrm rot="16200000" flipH="1">
            <a:off x="4420967" y="3044183"/>
            <a:ext cx="441216" cy="1212574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815EFB7-9298-4867-87FF-D4DA1CB64615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16200000" flipH="1">
            <a:off x="4101513" y="-362815"/>
            <a:ext cx="538441" cy="412970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7228EB4-1B29-44C4-B1E9-886A91C1EFE7}"/>
              </a:ext>
            </a:extLst>
          </p:cNvPr>
          <p:cNvCxnSpPr>
            <a:stCxn id="10" idx="2"/>
            <a:endCxn id="15" idx="0"/>
          </p:cNvCxnSpPr>
          <p:nvPr/>
        </p:nvCxnSpPr>
        <p:spPr>
          <a:xfrm rot="16200000" flipH="1">
            <a:off x="6507286" y="2268892"/>
            <a:ext cx="388344" cy="531743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3B5CFC-2B40-46D6-85B9-A52ACF11EE7D}"/>
              </a:ext>
            </a:extLst>
          </p:cNvPr>
          <p:cNvCxnSpPr>
            <a:stCxn id="7" idx="2"/>
            <a:endCxn id="14" idx="0"/>
          </p:cNvCxnSpPr>
          <p:nvPr/>
        </p:nvCxnSpPr>
        <p:spPr>
          <a:xfrm flipH="1">
            <a:off x="10124662" y="1432819"/>
            <a:ext cx="9939" cy="70812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36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Dependent and independent variables.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1" b="51131"/>
          <a:stretch/>
        </p:blipFill>
        <p:spPr bwMode="auto">
          <a:xfrm>
            <a:off x="1723572" y="2533066"/>
            <a:ext cx="8567242" cy="164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own Arrow 2"/>
          <p:cNvSpPr/>
          <p:nvPr/>
        </p:nvSpPr>
        <p:spPr>
          <a:xfrm rot="5400000">
            <a:off x="8505372" y="2318753"/>
            <a:ext cx="691376" cy="740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 rot="16200000">
            <a:off x="2301576" y="3374402"/>
            <a:ext cx="691376" cy="740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645" y="3348963"/>
            <a:ext cx="1427356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we want to explain / The outcome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87114" y="2388249"/>
            <a:ext cx="2318657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explains changes in the outcome</a:t>
            </a:r>
          </a:p>
        </p:txBody>
      </p:sp>
    </p:spTree>
    <p:extLst>
      <p:ext uri="{BB962C8B-B14F-4D97-AF65-F5344CB8AC3E}">
        <p14:creationId xmlns:p14="http://schemas.microsoft.com/office/powerpoint/2010/main" val="121190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4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E1AFC6-46D3-4F25-A6FA-041D23935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94" y="183345"/>
            <a:ext cx="9921412" cy="62008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EDB24D-C14E-4C1F-839B-BBD09FCB622C}"/>
              </a:ext>
            </a:extLst>
          </p:cNvPr>
          <p:cNvSpPr txBox="1"/>
          <p:nvPr/>
        </p:nvSpPr>
        <p:spPr>
          <a:xfrm>
            <a:off x="4243227" y="6488668"/>
            <a:ext cx="686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DOWNLOAD: </a:t>
            </a:r>
            <a:r>
              <a:rPr lang="en-US" u="sng" dirty="0">
                <a:hlinkClick r:id="rId3"/>
              </a:rPr>
              <a:t>https://www.sofastatistics.com/downloads.php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027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B68B7-EB3D-4A3F-A52B-9CE915E73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Take-home messages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399E-1FCA-4CFF-B00A-C8EFB5963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Design the database that follows good standards for data collection before you collect the data.</a:t>
            </a:r>
          </a:p>
          <a:p>
            <a:r>
              <a:rPr lang="en-US" dirty="0"/>
              <a:t>Construct a data dictionary!</a:t>
            </a:r>
          </a:p>
          <a:p>
            <a:r>
              <a:rPr lang="en-US" dirty="0"/>
              <a:t>Keep a clean copy of your database (Raw data) separated from your working database.</a:t>
            </a:r>
          </a:p>
          <a:p>
            <a:r>
              <a:rPr lang="en-US" dirty="0"/>
              <a:t>To decide which statistical test is appropriate, think about the type of outcome variable, if they are paired and the number of groups you want to compare.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21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5395AC-42A2-4BC8-A044-E7F7648A7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600" dirty="0"/>
              <a:t>Visualizations!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raphs and plots layered on a blue digital screen">
            <a:extLst>
              <a:ext uri="{FF2B5EF4-FFF2-40B4-BE49-F238E27FC236}">
                <a16:creationId xmlns:a16="http://schemas.microsoft.com/office/drawing/2014/main" id="{8A817B68-5836-4E3C-A113-1C1D4E19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54" r="1401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858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59267" y="426880"/>
            <a:ext cx="10515600" cy="1325563"/>
          </a:xfrm>
        </p:spPr>
        <p:txBody>
          <a:bodyPr/>
          <a:lstStyle/>
          <a:p>
            <a:r>
              <a:rPr lang="en-US" dirty="0"/>
              <a:t>Distribution of outcome</a:t>
            </a:r>
          </a:p>
        </p:txBody>
      </p:sp>
      <p:pic>
        <p:nvPicPr>
          <p:cNvPr id="4" name="Shape 469" descr="Image result for number of mosquitoes histogram"/>
          <p:cNvPicPr preferRelativeResize="0"/>
          <p:nvPr/>
        </p:nvPicPr>
        <p:blipFill rotWithShape="1">
          <a:blip r:embed="rId2">
            <a:alphaModFix/>
          </a:blip>
          <a:srcRect r="54630" b="51923"/>
          <a:stretch/>
        </p:blipFill>
        <p:spPr>
          <a:xfrm>
            <a:off x="524481" y="2504207"/>
            <a:ext cx="4488194" cy="37093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470"/>
          <p:cNvSpPr txBox="1"/>
          <p:nvPr/>
        </p:nvSpPr>
        <p:spPr>
          <a:xfrm>
            <a:off x="2050580" y="1903784"/>
            <a:ext cx="2037186" cy="368572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Only numeric data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471"/>
          <p:cNvSpPr txBox="1"/>
          <p:nvPr/>
        </p:nvSpPr>
        <p:spPr>
          <a:xfrm>
            <a:off x="2612439" y="6337197"/>
            <a:ext cx="1144929" cy="369332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Histogram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Shape 476" descr="Related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4522" y="2504207"/>
            <a:ext cx="4574547" cy="322456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477"/>
          <p:cNvSpPr txBox="1"/>
          <p:nvPr/>
        </p:nvSpPr>
        <p:spPr>
          <a:xfrm>
            <a:off x="8595469" y="5960622"/>
            <a:ext cx="1125693" cy="369332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bar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70"/>
          <p:cNvSpPr txBox="1"/>
          <p:nvPr/>
        </p:nvSpPr>
        <p:spPr>
          <a:xfrm>
            <a:off x="7298928" y="1903784"/>
            <a:ext cx="2263713" cy="368572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Only categorical data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305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439593" y="28752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Relationship  between outcome and predictor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671874" y="1707837"/>
            <a:ext cx="2657331" cy="369332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Continuous vs. continuous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Shape 466" descr="Image result for scatter plot temperature bodysiz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820" y="2443002"/>
            <a:ext cx="2657331" cy="265733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6155947" y="1707837"/>
            <a:ext cx="3680110" cy="369332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Continuous or discrete vs. categorical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Shape 468" descr="Image result for number of mosquitoes box pl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1410" y="2541252"/>
            <a:ext cx="4556755" cy="227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 descr="Image result for abundance of mosquitoes graph b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13534" y="2541252"/>
            <a:ext cx="3634062" cy="255908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4881495" y="5378464"/>
            <a:ext cx="1125693" cy="369332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bar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9659787" y="5398142"/>
            <a:ext cx="952825" cy="369332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 plot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Shape 475"/>
          <p:cNvSpPr txBox="1"/>
          <p:nvPr/>
        </p:nvSpPr>
        <p:spPr>
          <a:xfrm>
            <a:off x="1368090" y="5398142"/>
            <a:ext cx="1264898" cy="369332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Scatter plot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621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First</a:t>
            </a:r>
            <a:r>
              <a:rPr lang="es-ES" dirty="0"/>
              <a:t>… </a:t>
            </a:r>
            <a:r>
              <a:rPr lang="es-ES" dirty="0" err="1"/>
              <a:t>why</a:t>
            </a:r>
            <a:r>
              <a:rPr lang="es-ES" dirty="0"/>
              <a:t> do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sample</a:t>
            </a:r>
            <a:r>
              <a:rPr lang="es-ES" dirty="0"/>
              <a:t> vector </a:t>
            </a:r>
            <a:r>
              <a:rPr lang="es-ES" dirty="0" err="1"/>
              <a:t>populations</a:t>
            </a:r>
            <a:r>
              <a:rPr lang="es-ES" dirty="0"/>
              <a:t>?</a:t>
            </a:r>
          </a:p>
        </p:txBody>
      </p:sp>
      <p:grpSp>
        <p:nvGrpSpPr>
          <p:cNvPr id="12" name="11 Grupo"/>
          <p:cNvGrpSpPr/>
          <p:nvPr/>
        </p:nvGrpSpPr>
        <p:grpSpPr>
          <a:xfrm>
            <a:off x="1716307" y="3862428"/>
            <a:ext cx="8338815" cy="2500330"/>
            <a:chOff x="-41239" y="2071678"/>
            <a:chExt cx="7970825" cy="2500330"/>
          </a:xfrm>
        </p:grpSpPr>
        <p:sp>
          <p:nvSpPr>
            <p:cNvPr id="3" name="2 Elipse"/>
            <p:cNvSpPr/>
            <p:nvPr/>
          </p:nvSpPr>
          <p:spPr>
            <a:xfrm>
              <a:off x="5000628" y="2071678"/>
              <a:ext cx="2928958" cy="25003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" name="3 CuadroTexto"/>
            <p:cNvSpPr txBox="1"/>
            <p:nvPr/>
          </p:nvSpPr>
          <p:spPr>
            <a:xfrm>
              <a:off x="5715008" y="2770527"/>
              <a:ext cx="16430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 err="1">
                  <a:solidFill>
                    <a:schemeClr val="bg1"/>
                  </a:solidFill>
                </a:rPr>
                <a:t>Distribution</a:t>
              </a:r>
              <a:endParaRPr lang="es-ES" sz="2000" b="1" dirty="0">
                <a:solidFill>
                  <a:schemeClr val="bg1"/>
                </a:solidFill>
              </a:endParaRPr>
            </a:p>
            <a:p>
              <a:pPr algn="ctr"/>
              <a:endParaRPr lang="es-ES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es-ES" sz="2000" b="1" dirty="0" err="1">
                  <a:solidFill>
                    <a:schemeClr val="bg1"/>
                  </a:solidFill>
                </a:rPr>
                <a:t>Density</a:t>
              </a:r>
              <a:endParaRPr lang="es-E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4 Flecha derecha"/>
            <p:cNvSpPr/>
            <p:nvPr/>
          </p:nvSpPr>
          <p:spPr>
            <a:xfrm>
              <a:off x="3500430" y="3214686"/>
              <a:ext cx="1285884" cy="4286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5 Flecha derecha"/>
            <p:cNvSpPr/>
            <p:nvPr/>
          </p:nvSpPr>
          <p:spPr>
            <a:xfrm>
              <a:off x="3500430" y="4071942"/>
              <a:ext cx="1285884" cy="4286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6 Flecha derecha"/>
            <p:cNvSpPr/>
            <p:nvPr/>
          </p:nvSpPr>
          <p:spPr>
            <a:xfrm>
              <a:off x="3500430" y="2428868"/>
              <a:ext cx="1285884" cy="428628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-41239" y="2416726"/>
              <a:ext cx="3755983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Interaction</a:t>
              </a:r>
              <a:r>
                <a:rPr lang="es-ES" dirty="0"/>
                <a:t> </a:t>
              </a:r>
              <a:r>
                <a:rPr lang="es-ES" dirty="0" err="1"/>
                <a:t>with</a:t>
              </a:r>
              <a:r>
                <a:rPr lang="es-ES" dirty="0"/>
                <a:t> </a:t>
              </a:r>
              <a:r>
                <a:rPr lang="es-ES" dirty="0" err="1"/>
                <a:t>other</a:t>
              </a:r>
              <a:r>
                <a:rPr lang="es-ES" dirty="0"/>
                <a:t> </a:t>
              </a:r>
              <a:r>
                <a:rPr lang="es-ES" dirty="0" err="1"/>
                <a:t>species</a:t>
              </a:r>
              <a:r>
                <a:rPr lang="es-ES" dirty="0"/>
                <a:t> (hosts)</a:t>
              </a:r>
            </a:p>
            <a:p>
              <a:endParaRPr lang="es-ES" dirty="0"/>
            </a:p>
            <a:p>
              <a:endParaRPr lang="es-ES" dirty="0"/>
            </a:p>
            <a:p>
              <a:r>
                <a:rPr lang="es-ES" dirty="0" err="1"/>
                <a:t>Within</a:t>
              </a:r>
              <a:r>
                <a:rPr lang="es-ES" dirty="0"/>
                <a:t> </a:t>
              </a:r>
              <a:r>
                <a:rPr lang="es-ES" dirty="0" err="1"/>
                <a:t>species</a:t>
              </a:r>
              <a:r>
                <a:rPr lang="es-ES" dirty="0"/>
                <a:t> </a:t>
              </a:r>
              <a:r>
                <a:rPr lang="es-ES" dirty="0" err="1"/>
                <a:t>interactions</a:t>
              </a:r>
              <a:endParaRPr lang="es-ES" dirty="0"/>
            </a:p>
            <a:p>
              <a:endParaRPr lang="es-ES" dirty="0"/>
            </a:p>
            <a:p>
              <a:endParaRPr lang="es-ES" dirty="0"/>
            </a:p>
            <a:p>
              <a:r>
                <a:rPr lang="es-ES" dirty="0" err="1"/>
                <a:t>Interactions</a:t>
              </a:r>
              <a:r>
                <a:rPr lang="es-ES" dirty="0"/>
                <a:t> </a:t>
              </a:r>
              <a:r>
                <a:rPr lang="es-ES" dirty="0" err="1"/>
                <a:t>with</a:t>
              </a:r>
              <a:r>
                <a:rPr lang="es-ES" dirty="0"/>
                <a:t> </a:t>
              </a:r>
              <a:r>
                <a:rPr lang="es-ES" dirty="0" err="1"/>
                <a:t>the</a:t>
              </a:r>
              <a:r>
                <a:rPr lang="es-ES" dirty="0"/>
                <a:t> </a:t>
              </a:r>
              <a:r>
                <a:rPr lang="es-ES" dirty="0" err="1"/>
                <a:t>environment</a:t>
              </a:r>
              <a:endParaRPr lang="es-ES" dirty="0"/>
            </a:p>
          </p:txBody>
        </p:sp>
      </p:grpSp>
      <p:sp>
        <p:nvSpPr>
          <p:cNvPr id="13" name="12 CuadroTexto"/>
          <p:cNvSpPr txBox="1"/>
          <p:nvPr/>
        </p:nvSpPr>
        <p:spPr>
          <a:xfrm>
            <a:off x="889172" y="1611556"/>
            <a:ext cx="8522475" cy="1938992"/>
          </a:xfrm>
          <a:prstGeom prst="rect">
            <a:avLst/>
          </a:prstGeom>
          <a:noFill/>
        </p:spPr>
        <p:txBody>
          <a:bodyPr wrap="square" numCol="4" rtlCol="0">
            <a:spAutoFit/>
          </a:bodyPr>
          <a:lstStyle/>
          <a:p>
            <a:r>
              <a:rPr lang="es-ES" sz="2400" b="1" dirty="0">
                <a:solidFill>
                  <a:schemeClr val="accent1"/>
                </a:solidFill>
              </a:rPr>
              <a:t>Objetives:</a:t>
            </a:r>
          </a:p>
          <a:p>
            <a:pPr>
              <a:buFont typeface="Wingdings" pitchFamily="2" charset="2"/>
              <a:buChar char="Ø"/>
            </a:pPr>
            <a:r>
              <a:rPr lang="es-ES" sz="2400" b="1" dirty="0">
                <a:solidFill>
                  <a:schemeClr val="tx1">
                    <a:lumMod val="95000"/>
                  </a:schemeClr>
                </a:solidFill>
              </a:rPr>
              <a:t>Describe</a:t>
            </a:r>
          </a:p>
          <a:p>
            <a:pPr>
              <a:buFont typeface="Wingdings" pitchFamily="2" charset="2"/>
              <a:buChar char="Ø"/>
            </a:pP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s-ES" sz="2400" b="1" dirty="0" err="1">
                <a:solidFill>
                  <a:schemeClr val="tx1">
                    <a:lumMod val="95000"/>
                  </a:schemeClr>
                </a:solidFill>
              </a:rPr>
              <a:t>Explain</a:t>
            </a: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s-ES" sz="2400" b="1" dirty="0" err="1">
                <a:solidFill>
                  <a:schemeClr val="tx1">
                    <a:lumMod val="95000"/>
                  </a:schemeClr>
                </a:solidFill>
              </a:rPr>
              <a:t>Predict</a:t>
            </a: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endParaRPr lang="es-ES" sz="2400" b="1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es-ES" sz="2400" b="1" dirty="0">
                <a:solidFill>
                  <a:schemeClr val="tx1">
                    <a:lumMod val="95000"/>
                  </a:schemeClr>
                </a:solidFill>
              </a:rPr>
              <a:t>Control?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32923" y1="49188" x2="32923" y2="49188"/>
                        <a14:backgroundMark x1="35563" y1="50875" x2="35563" y2="50875"/>
                        <a14:backgroundMark x1="38380" y1="52125" x2="38380" y2="52125"/>
                        <a14:backgroundMark x1="36444" y1="49063" x2="36444" y2="49063"/>
                        <a14:backgroundMark x1="34067" y1="46563" x2="34067" y2="46563"/>
                        <a14:backgroundMark x1="37676" y1="46313" x2="37676" y2="46313"/>
                        <a14:backgroundMark x1="40757" y1="44125" x2="40757" y2="44125"/>
                        <a14:backgroundMark x1="41989" y1="41250" x2="41989" y2="41250"/>
                        <a14:backgroundMark x1="42694" y1="39875" x2="42694" y2="39875"/>
                        <a14:backgroundMark x1="43486" y1="43063" x2="43486" y2="43063"/>
                        <a14:backgroundMark x1="44630" y1="45500" x2="44630" y2="45500"/>
                        <a14:backgroundMark x1="48680" y1="47500" x2="48680" y2="47500"/>
                        <a14:backgroundMark x1="51056" y1="47375" x2="51056" y2="47375"/>
                        <a14:backgroundMark x1="52377" y1="46563" x2="52377" y2="46563"/>
                        <a14:backgroundMark x1="50000" y1="46000" x2="50000" y2="46000"/>
                        <a14:backgroundMark x1="47799" y1="45375" x2="47799" y2="45375"/>
                        <a14:backgroundMark x1="45511" y1="41375" x2="45511" y2="41375"/>
                        <a14:backgroundMark x1="45070" y1="40438" x2="45070" y2="40438"/>
                        <a14:backgroundMark x1="15933" y1="51500" x2="15933" y2="51500"/>
                        <a14:backgroundMark x1="17606" y1="67750" x2="17606" y2="67750"/>
                        <a14:backgroundMark x1="15229" y1="51625" x2="17606" y2="67125"/>
                        <a14:backgroundMark x1="41373" y1="77688" x2="41373" y2="77688"/>
                        <a14:backgroundMark x1="47007" y1="76000" x2="47183" y2="75688"/>
                        <a14:backgroundMark x1="47447" y1="76313" x2="51056" y2="68375"/>
                        <a14:backgroundMark x1="49824" y1="69438" x2="63820" y2="51188"/>
                        <a14:backgroundMark x1="54489" y1="50563" x2="54489" y2="50563"/>
                        <a14:backgroundMark x1="32923" y1="52125" x2="32923" y2="52125"/>
                        <a14:backgroundMark x1="36796" y1="53938" x2="36796" y2="53938"/>
                        <a14:backgroundMark x1="37236" y1="53938" x2="47183" y2="51188"/>
                        <a14:backgroundMark x1="79577" y1="75125" x2="54489" y2="81563"/>
                        <a14:backgroundMark x1="46743" y1="73125" x2="26937" y2="60250"/>
                        <a14:backgroundMark x1="45863" y1="51063" x2="59243" y2="47188"/>
                        <a14:backgroundMark x1="65317" y1="56875" x2="76144" y2="77063"/>
                        <a14:backgroundMark x1="74648" y1="76000" x2="82570" y2="89188"/>
                        <a14:backgroundMark x1="48504" y1="44438" x2="48504" y2="44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98" t="16705" r="36401" b="46054"/>
          <a:stretch/>
        </p:blipFill>
        <p:spPr>
          <a:xfrm>
            <a:off x="9013951" y="3007069"/>
            <a:ext cx="775830" cy="1030200"/>
          </a:xfrm>
          <a:prstGeom prst="rect">
            <a:avLst/>
          </a:prstGeom>
        </p:spPr>
      </p:pic>
      <p:pic>
        <p:nvPicPr>
          <p:cNvPr id="15" name="Picture 8" descr="Image result for aedes aegypti 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7690">
            <a:off x="7896670" y="3158462"/>
            <a:ext cx="1019406" cy="75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32647" y="3007069"/>
            <a:ext cx="5418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do vector populations change?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73840" y="1690688"/>
            <a:ext cx="2146091" cy="132343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Number of individuals in a certain location in certain time </a:t>
            </a:r>
          </a:p>
        </p:txBody>
      </p:sp>
    </p:spTree>
    <p:extLst>
      <p:ext uri="{BB962C8B-B14F-4D97-AF65-F5344CB8AC3E}">
        <p14:creationId xmlns:p14="http://schemas.microsoft.com/office/powerpoint/2010/main" val="426614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64254-3391-473D-AB3B-50F164B2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What</a:t>
            </a:r>
            <a:r>
              <a:rPr lang="es-AR" dirty="0"/>
              <a:t> do </a:t>
            </a:r>
            <a:r>
              <a:rPr lang="es-AR" dirty="0" err="1"/>
              <a:t>we</a:t>
            </a:r>
            <a:r>
              <a:rPr lang="es-AR" dirty="0"/>
              <a:t> </a:t>
            </a:r>
            <a:r>
              <a:rPr lang="es-AR" dirty="0" err="1"/>
              <a:t>need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take</a:t>
            </a:r>
            <a:r>
              <a:rPr lang="es-AR" dirty="0"/>
              <a:t> </a:t>
            </a:r>
            <a:r>
              <a:rPr lang="es-AR" dirty="0" err="1"/>
              <a:t>into</a:t>
            </a:r>
            <a:r>
              <a:rPr lang="es-AR" dirty="0"/>
              <a:t> </a:t>
            </a:r>
            <a:r>
              <a:rPr lang="es-AR" dirty="0" err="1"/>
              <a:t>account</a:t>
            </a:r>
            <a:r>
              <a:rPr lang="es-AR" dirty="0"/>
              <a:t>?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B19B5F-2D49-4916-B1C4-868388BA6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/>
              <a:t>Sampling</a:t>
            </a:r>
            <a:r>
              <a:rPr lang="es-AR" dirty="0"/>
              <a:t> </a:t>
            </a:r>
            <a:r>
              <a:rPr lang="es-AR" dirty="0" err="1"/>
              <a:t>effort</a:t>
            </a:r>
            <a:endParaRPr lang="es-AR" dirty="0"/>
          </a:p>
          <a:p>
            <a:r>
              <a:rPr lang="es-AR" dirty="0" err="1"/>
              <a:t>Sampling</a:t>
            </a:r>
            <a:r>
              <a:rPr lang="es-AR" dirty="0"/>
              <a:t> </a:t>
            </a:r>
            <a:r>
              <a:rPr lang="es-AR" dirty="0" err="1"/>
              <a:t>methodology</a:t>
            </a:r>
            <a:endParaRPr lang="es-AR" dirty="0"/>
          </a:p>
          <a:p>
            <a:r>
              <a:rPr lang="es-AR" dirty="0"/>
              <a:t>Field data </a:t>
            </a:r>
            <a:r>
              <a:rPr lang="es-AR" dirty="0" err="1"/>
              <a:t>collection</a:t>
            </a:r>
            <a:r>
              <a:rPr lang="es-AR" dirty="0"/>
              <a:t> </a:t>
            </a:r>
            <a:r>
              <a:rPr lang="es-AR" dirty="0" err="1"/>
              <a:t>practices</a:t>
            </a:r>
            <a:endParaRPr lang="es-AR" dirty="0"/>
          </a:p>
          <a:p>
            <a:endParaRPr lang="es-A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25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62116" y="343898"/>
            <a:ext cx="8086756" cy="914400"/>
          </a:xfrm>
        </p:spPr>
        <p:txBody>
          <a:bodyPr>
            <a:normAutofit/>
          </a:bodyPr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sampling</a:t>
            </a:r>
            <a:r>
              <a:rPr lang="es-ES" dirty="0"/>
              <a:t> </a:t>
            </a:r>
            <a:r>
              <a:rPr lang="es-ES" dirty="0" err="1"/>
              <a:t>effort</a:t>
            </a:r>
            <a:r>
              <a:rPr lang="es-ES" dirty="0"/>
              <a:t>?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59464" y="1426464"/>
            <a:ext cx="12192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The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probability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of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sampling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an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individual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increases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with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the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sampling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effort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.</a:t>
            </a:r>
          </a:p>
          <a:p>
            <a:endParaRPr lang="es-ES" sz="2800" i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It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depends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on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the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number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of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sampling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units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and ,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for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example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,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the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i="1" dirty="0" err="1">
                <a:solidFill>
                  <a:schemeClr val="tx1">
                    <a:lumMod val="95000"/>
                  </a:schemeClr>
                </a:solidFill>
              </a:rPr>
              <a:t>sampling</a:t>
            </a:r>
            <a:r>
              <a:rPr lang="es-ES" sz="2800" i="1" dirty="0">
                <a:solidFill>
                  <a:schemeClr val="tx1">
                    <a:lumMod val="95000"/>
                  </a:schemeClr>
                </a:solidFill>
              </a:rPr>
              <a:t> time:</a:t>
            </a:r>
          </a:p>
          <a:p>
            <a:endParaRPr lang="es-ES" sz="2800" i="1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s-ES" sz="2800" b="1" i="1" dirty="0" err="1">
                <a:solidFill>
                  <a:schemeClr val="tx1">
                    <a:lumMod val="95000"/>
                  </a:schemeClr>
                </a:solidFill>
              </a:rPr>
              <a:t>How</a:t>
            </a:r>
            <a:r>
              <a:rPr lang="es-ES" sz="2800" b="1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b="1" i="1" dirty="0" err="1">
                <a:solidFill>
                  <a:schemeClr val="tx1">
                    <a:lumMod val="95000"/>
                  </a:schemeClr>
                </a:solidFill>
              </a:rPr>
              <a:t>many</a:t>
            </a:r>
            <a:r>
              <a:rPr lang="es-ES" sz="2800" b="1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b="1" i="1" dirty="0" err="1">
                <a:solidFill>
                  <a:schemeClr val="tx1">
                    <a:lumMod val="95000"/>
                  </a:schemeClr>
                </a:solidFill>
              </a:rPr>
              <a:t>traps</a:t>
            </a:r>
            <a:r>
              <a:rPr lang="es-ES" sz="2800" b="1" i="1" dirty="0">
                <a:solidFill>
                  <a:schemeClr val="tx1">
                    <a:lumMod val="95000"/>
                  </a:schemeClr>
                </a:solidFill>
              </a:rPr>
              <a:t> and </a:t>
            </a:r>
            <a:r>
              <a:rPr lang="es-ES" sz="2800" b="1" i="1" dirty="0" err="1">
                <a:solidFill>
                  <a:schemeClr val="tx1">
                    <a:lumMod val="95000"/>
                  </a:schemeClr>
                </a:solidFill>
              </a:rPr>
              <a:t>for</a:t>
            </a:r>
            <a:r>
              <a:rPr lang="es-ES" sz="2800" b="1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b="1" i="1" dirty="0" err="1">
                <a:solidFill>
                  <a:schemeClr val="tx1">
                    <a:lumMod val="95000"/>
                  </a:schemeClr>
                </a:solidFill>
              </a:rPr>
              <a:t>how</a:t>
            </a:r>
            <a:r>
              <a:rPr lang="es-ES" sz="2800" b="1" i="1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s-ES" sz="2800" b="1" i="1" dirty="0" err="1">
                <a:solidFill>
                  <a:schemeClr val="tx1">
                    <a:lumMod val="95000"/>
                  </a:schemeClr>
                </a:solidFill>
              </a:rPr>
              <a:t>long</a:t>
            </a:r>
            <a:endParaRPr lang="es-ES" sz="2800" b="1" i="1" dirty="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05165A7-4617-4D62-AD01-84635666BB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130027"/>
              </p:ext>
            </p:extLst>
          </p:nvPr>
        </p:nvGraphicFramePr>
        <p:xfrm>
          <a:off x="6096000" y="2991720"/>
          <a:ext cx="5952564" cy="3866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5AF9864B-D389-4C75-A6EB-115F2DA0DCFF}"/>
              </a:ext>
            </a:extLst>
          </p:cNvPr>
          <p:cNvSpPr/>
          <p:nvPr/>
        </p:nvSpPr>
        <p:spPr>
          <a:xfrm>
            <a:off x="658881" y="4296120"/>
            <a:ext cx="5137703" cy="19389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19063" lvl="2"/>
            <a:r>
              <a:rPr lang="en-US" sz="2400" dirty="0"/>
              <a:t>Implications</a:t>
            </a:r>
          </a:p>
          <a:p>
            <a:pPr marL="576263" lvl="3" indent="-287338">
              <a:buFont typeface="Arial" panose="020B0604020202020204" pitchFamily="34" charset="0"/>
              <a:buChar char="•"/>
            </a:pPr>
            <a:r>
              <a:rPr lang="en-US" sz="2400" dirty="0"/>
              <a:t>Abundance of mosquitoes trapped vary with effort</a:t>
            </a:r>
          </a:p>
          <a:p>
            <a:pPr marL="576263" lvl="3" indent="-287338">
              <a:buFont typeface="Arial" panose="020B0604020202020204" pitchFamily="34" charset="0"/>
              <a:buChar char="•"/>
            </a:pPr>
            <a:r>
              <a:rPr lang="en-US" sz="2400" dirty="0"/>
              <a:t>Species composition changes (night vs. daytime) </a:t>
            </a:r>
          </a:p>
        </p:txBody>
      </p:sp>
    </p:spTree>
    <p:extLst>
      <p:ext uri="{BB962C8B-B14F-4D97-AF65-F5344CB8AC3E}">
        <p14:creationId xmlns:p14="http://schemas.microsoft.com/office/powerpoint/2010/main" val="139363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06F6D-84E9-4A50-9A78-BDE9F199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methodology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5A79389-0B6B-4DEE-9FCF-64A388CB5DC1}"/>
              </a:ext>
            </a:extLst>
          </p:cNvPr>
          <p:cNvSpPr/>
          <p:nvPr/>
        </p:nvSpPr>
        <p:spPr>
          <a:xfrm>
            <a:off x="291033" y="158285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sz="2400" dirty="0"/>
              <a:t>Gravid (N=6)</a:t>
            </a:r>
          </a:p>
          <a:p>
            <a:pPr lvl="1"/>
            <a:r>
              <a:rPr lang="en-US" sz="2400" dirty="0"/>
              <a:t>Light (N=11)</a:t>
            </a:r>
          </a:p>
          <a:p>
            <a:pPr lvl="1"/>
            <a:r>
              <a:rPr lang="en-US" sz="2400" dirty="0"/>
              <a:t>BG (N=12)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E762ED6-3AFB-4A54-893E-A47720250A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8526173"/>
              </p:ext>
            </p:extLst>
          </p:nvPr>
        </p:nvGraphicFramePr>
        <p:xfrm>
          <a:off x="363073" y="3100552"/>
          <a:ext cx="5280982" cy="3757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6">
            <a:extLst>
              <a:ext uri="{FF2B5EF4-FFF2-40B4-BE49-F238E27FC236}">
                <a16:creationId xmlns:a16="http://schemas.microsoft.com/office/drawing/2014/main" id="{859157DD-811A-46B4-9911-ACD145485D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311618"/>
              </p:ext>
            </p:extLst>
          </p:nvPr>
        </p:nvGraphicFramePr>
        <p:xfrm>
          <a:off x="5864773" y="3247697"/>
          <a:ext cx="5489028" cy="33923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CBD733EE-18DF-4058-A2A4-AC99E146805C}"/>
              </a:ext>
            </a:extLst>
          </p:cNvPr>
          <p:cNvSpPr/>
          <p:nvPr/>
        </p:nvSpPr>
        <p:spPr>
          <a:xfrm>
            <a:off x="6096000" y="1582856"/>
            <a:ext cx="5137703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19063" lvl="2"/>
            <a:r>
              <a:rPr lang="en-US" sz="2400" dirty="0"/>
              <a:t>Implications</a:t>
            </a:r>
          </a:p>
          <a:p>
            <a:pPr marL="576263" lvl="3" indent="-287338">
              <a:buFont typeface="Arial" panose="020B0604020202020204" pitchFamily="34" charset="0"/>
              <a:buChar char="•"/>
            </a:pPr>
            <a:r>
              <a:rPr lang="en-US" sz="2400" dirty="0"/>
              <a:t>Different efficiency between traps</a:t>
            </a:r>
          </a:p>
        </p:txBody>
      </p:sp>
    </p:spTree>
    <p:extLst>
      <p:ext uri="{BB962C8B-B14F-4D97-AF65-F5344CB8AC3E}">
        <p14:creationId xmlns:p14="http://schemas.microsoft.com/office/powerpoint/2010/main" val="1403525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4510B-C28F-448F-8AE9-EF0F123F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management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18321D-38D3-4226-83A4-3DE469FB4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270"/>
            <a:ext cx="10515600" cy="1123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Creating relational databases: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dk1"/>
                </a:solidFill>
              </a:rPr>
              <a:t>Why is it important to have datasets that can talk to one another? </a:t>
            </a:r>
          </a:p>
          <a:p>
            <a:pPr marL="76200" lvl="0" indent="0">
              <a:lnSpc>
                <a:spcPct val="104325"/>
              </a:lnSpc>
              <a:spcBef>
                <a:spcPts val="0"/>
              </a:spcBef>
              <a:buClr>
                <a:schemeClr val="dk1"/>
              </a:buClr>
              <a:buSzPts val="2400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FBDB50D-7E89-4857-A3C5-146CBD353FB0}"/>
              </a:ext>
            </a:extLst>
          </p:cNvPr>
          <p:cNvSpPr/>
          <p:nvPr/>
        </p:nvSpPr>
        <p:spPr>
          <a:xfrm>
            <a:off x="838200" y="2555329"/>
            <a:ext cx="10880035" cy="403187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1200"/>
              </a:spcBef>
              <a:buClr>
                <a:schemeClr val="bg1"/>
              </a:buClr>
            </a:pPr>
            <a:r>
              <a:rPr lang="en-US" sz="2400" u="sng" dirty="0">
                <a:solidFill>
                  <a:schemeClr val="bg1"/>
                </a:solidFill>
              </a:rPr>
              <a:t>Important considerations:</a:t>
            </a:r>
          </a:p>
          <a:p>
            <a:pPr marL="419100" lvl="0" indent="-342900">
              <a:spcBef>
                <a:spcPts val="1200"/>
              </a:spcBef>
              <a:buClr>
                <a:schemeClr val="bg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The importance of “ID” or unique variables which allow you to create relational databases</a:t>
            </a:r>
          </a:p>
          <a:p>
            <a:pPr marL="419100" lvl="0" indent="-342900">
              <a:spcBef>
                <a:spcPts val="1200"/>
              </a:spcBef>
              <a:buClr>
                <a:schemeClr val="bg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Consistency in the formatting of variables such as “Address”, “Date”, “GPS Coordinate” (makes data cleaning process a lot smoother)</a:t>
            </a:r>
          </a:p>
          <a:p>
            <a:pPr marL="419100" indent="-342900">
              <a:spcBef>
                <a:spcPts val="1200"/>
              </a:spcBef>
              <a:buClr>
                <a:schemeClr val="bg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Regarding GPS coordinates: the projections we use is important and the precision of the coordinates. </a:t>
            </a:r>
          </a:p>
          <a:p>
            <a:pPr marL="419100" indent="-342900">
              <a:spcBef>
                <a:spcPts val="1200"/>
              </a:spcBef>
              <a:buClr>
                <a:schemeClr val="bg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1"/>
                </a:solidFill>
              </a:rPr>
              <a:t>Record the sampling effort to increase precision in the estimation of mosquito density/abundance.</a:t>
            </a:r>
          </a:p>
        </p:txBody>
      </p:sp>
    </p:spTree>
    <p:extLst>
      <p:ext uri="{BB962C8B-B14F-4D97-AF65-F5344CB8AC3E}">
        <p14:creationId xmlns:p14="http://schemas.microsoft.com/office/powerpoint/2010/main" val="135445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0B8B23-A928-4E24-AFD7-D706C6F6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Design your Excel file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EEBAA22A-D472-44DB-A726-FA9711FAD6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53187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43971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1371</Words>
  <Application>Microsoft Office PowerPoint</Application>
  <PresentationFormat>Widescreen</PresentationFormat>
  <Paragraphs>265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Noto Sans Symbols</vt:lpstr>
      <vt:lpstr>Wingdings</vt:lpstr>
      <vt:lpstr>Tema de Office</vt:lpstr>
      <vt:lpstr>Office Theme</vt:lpstr>
      <vt:lpstr>From the field to data interpretation</vt:lpstr>
      <vt:lpstr>Road map</vt:lpstr>
      <vt:lpstr>Data management</vt:lpstr>
      <vt:lpstr>First… why do we sample vector populations?</vt:lpstr>
      <vt:lpstr>What do we need to take into account?</vt:lpstr>
      <vt:lpstr>What is the sampling effort?</vt:lpstr>
      <vt:lpstr>Sampling methodology</vt:lpstr>
      <vt:lpstr>Data collection and management</vt:lpstr>
      <vt:lpstr>Design your Excel file</vt:lpstr>
      <vt:lpstr>No no noooooo</vt:lpstr>
      <vt:lpstr>Data dictionary</vt:lpstr>
      <vt:lpstr>Date formats</vt:lpstr>
      <vt:lpstr>Handling GPS data:  from the field to the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useful Excel tricks</vt:lpstr>
      <vt:lpstr>PowerPoint Presentation</vt:lpstr>
      <vt:lpstr>PowerPoint Presentation</vt:lpstr>
      <vt:lpstr>PowerPoint Presentation</vt:lpstr>
      <vt:lpstr>PowerPoint Presentation</vt:lpstr>
      <vt:lpstr>Exercise – 5 min</vt:lpstr>
      <vt:lpstr>PowerPoint Presentation</vt:lpstr>
      <vt:lpstr>Generalities of data analysis. </vt:lpstr>
      <vt:lpstr>PowerPoint Presentation</vt:lpstr>
      <vt:lpstr>Comparisons</vt:lpstr>
      <vt:lpstr>PowerPoint Presentation</vt:lpstr>
      <vt:lpstr>Dependent and independent variables.</vt:lpstr>
      <vt:lpstr>PowerPoint Presentation</vt:lpstr>
      <vt:lpstr>Take-home messages</vt:lpstr>
      <vt:lpstr>Visualizations!</vt:lpstr>
      <vt:lpstr>Distribution of outcome</vt:lpstr>
      <vt:lpstr>Relationship  between outcome and predictor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Pilar Fernández</dc:creator>
  <cp:lastModifiedBy>Fernandez, Maria del Pilar</cp:lastModifiedBy>
  <cp:revision>38</cp:revision>
  <dcterms:created xsi:type="dcterms:W3CDTF">2019-05-08T19:37:25Z</dcterms:created>
  <dcterms:modified xsi:type="dcterms:W3CDTF">2021-05-12T15:49:49Z</dcterms:modified>
</cp:coreProperties>
</file>